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48" r:id="rId1"/>
  </p:sldMasterIdLst>
  <p:notesMasterIdLst>
    <p:notesMasterId r:id="rId10"/>
  </p:notesMasterIdLst>
  <p:sldIdLst>
    <p:sldId id="256" r:id="rId2"/>
    <p:sldId id="294" r:id="rId3"/>
    <p:sldId id="259" r:id="rId4"/>
    <p:sldId id="289" r:id="rId5"/>
    <p:sldId id="291" r:id="rId6"/>
    <p:sldId id="264" r:id="rId7"/>
    <p:sldId id="279" r:id="rId8"/>
    <p:sldId id="295" r:id="rId9"/>
  </p:sldIdLst>
  <p:sldSz cx="12192000" cy="6858000"/>
  <p:notesSz cx="6858000" cy="9144000"/>
  <p:embeddedFontLst>
    <p:embeddedFont>
      <p:font typeface="Avenir" panose="02000503020000020003" pitchFamily="2" charset="0"/>
      <p:regular r:id="rId11"/>
      <p:italic r:id="rId12"/>
    </p:embeddedFont>
    <p:embeddedFont>
      <p:font typeface="Calibri" panose="020F0502020204030204" pitchFamily="34" charset="0"/>
      <p:regular r:id="rId13"/>
      <p:bold r:id="rId14"/>
      <p:italic r:id="rId15"/>
      <p:boldItalic r:id="rId16"/>
    </p:embeddedFont>
    <p:embeddedFont>
      <p:font typeface="Montserrat" pitchFamily="2" charset="77"/>
      <p:regular r:id="rId17"/>
      <p:bold r:id="rId18"/>
      <p:italic r:id="rId19"/>
      <p:boldItalic r:id="rId20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  <p:ext uri="http://customooxmlschemas.google.com/">
      <go:slidesCustomData xmlns:go="http://customooxmlschemas.google.com/" xmlns:ahyp="http://schemas.microsoft.com/office/drawing/2018/hyperlinkcolor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56" roundtripDataSignature="AMtx7mgCy1byPx+JTSnVxxgtq45idcloIg==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Kathleen England" initials="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2414"/>
    <p:restoredTop sz="94694"/>
  </p:normalViewPr>
  <p:slideViewPr>
    <p:cSldViewPr snapToGrid="0" snapToObjects="1">
      <p:cViewPr varScale="1">
        <p:scale>
          <a:sx n="121" d="100"/>
          <a:sy n="121" d="100"/>
        </p:scale>
        <p:origin x="944" y="17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3.fntdata"/><Relationship Id="rId18" Type="http://schemas.openxmlformats.org/officeDocument/2006/relationships/font" Target="fonts/font8.fntdata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2.fntdata"/><Relationship Id="rId17" Type="http://schemas.openxmlformats.org/officeDocument/2006/relationships/font" Target="fonts/font7.fntdata"/><Relationship Id="rId59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font" Target="fonts/font6.fntdata"/><Relationship Id="rId20" Type="http://schemas.openxmlformats.org/officeDocument/2006/relationships/font" Target="fonts/font10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1.fntdata"/><Relationship Id="rId58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font" Target="fonts/font5.fntdata"/><Relationship Id="rId57" Type="http://schemas.openxmlformats.org/officeDocument/2006/relationships/commentAuthors" Target="commentAuthors.xml"/><Relationship Id="rId61" Type="http://schemas.openxmlformats.org/officeDocument/2006/relationships/tableStyles" Target="tableStyles.xml"/><Relationship Id="rId10" Type="http://schemas.openxmlformats.org/officeDocument/2006/relationships/notesMaster" Target="notesMasters/notesMaster1.xml"/><Relationship Id="rId19" Type="http://schemas.openxmlformats.org/officeDocument/2006/relationships/font" Target="fonts/font9.fntdata"/><Relationship Id="rId6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4.fntdata"/><Relationship Id="rId56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>
            <a:spLocks noGrp="1"/>
          </p:cNvSpPr>
          <p:nvPr>
            <p:ph type="hdr" idx="2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Google Shape;4;n"/>
          <p:cNvSpPr txBox="1">
            <a:spLocks noGrp="1"/>
          </p:cNvSpPr>
          <p:nvPr>
            <p:ph type="dt" idx="10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5" name="Google Shape;5;n"/>
          <p:cNvSpPr>
            <a:spLocks noGrp="1" noRot="1" noChangeAspect="1"/>
          </p:cNvSpPr>
          <p:nvPr>
            <p:ph type="sldImg" idx="3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6" name="Google Shape;6;n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marR="0" lvl="0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2286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7" name="Google Shape;7;n"/>
          <p:cNvSpPr txBox="1">
            <a:spLocks noGrp="1"/>
          </p:cNvSpPr>
          <p:nvPr>
            <p:ph type="ftr" idx="11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n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sz="1200" b="0" i="0" u="none" strike="noStrike" cap="non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51" name="Google Shape;1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 min</a:t>
            </a:r>
            <a:endParaRPr/>
          </a:p>
        </p:txBody>
      </p:sp>
      <p:sp>
        <p:nvSpPr>
          <p:cNvPr id="186" name="Google Shape;186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gec7b0ca963_0_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327" name="Google Shape;327;gec7b0ca963_0_1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rPr lang="en-US"/>
              <a:t>Wha</a:t>
            </a:r>
            <a:endParaRPr/>
          </a:p>
        </p:txBody>
      </p:sp>
      <p:sp>
        <p:nvSpPr>
          <p:cNvPr id="328" name="Google Shape;328;gec7b0ca963_0_19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</a:pPr>
            <a:fld id="{00000000-1234-1234-1234-123412341234}" type="slidenum">
              <a:rPr lang="en-US" sz="1200" b="0" i="0" u="none" strike="noStrike" cap="none">
                <a:solidFill>
                  <a:schemeClr val="dk1"/>
                </a:solidFill>
                <a:latin typeface="Avenir"/>
                <a:ea typeface="Avenir"/>
                <a:cs typeface="Avenir"/>
                <a:sym typeface="Avenir"/>
              </a:rPr>
              <a:t>5</a:t>
            </a:fld>
            <a:endParaRPr sz="1200" b="0" i="0" u="none" strike="noStrike" cap="none">
              <a:solidFill>
                <a:schemeClr val="dk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  <p:extLst>
      <p:ext uri="{BB962C8B-B14F-4D97-AF65-F5344CB8AC3E}">
        <p14:creationId xmlns:p14="http://schemas.microsoft.com/office/powerpoint/2010/main" val="25017238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9" name="Google Shape;219;g12fe5188d62_0_11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200"/>
              <a:buFont typeface="Calibri"/>
              <a:buNone/>
            </a:pPr>
            <a:r>
              <a:rPr lang="en-US"/>
              <a:t>1</a:t>
            </a:r>
            <a:endParaRPr/>
          </a:p>
        </p:txBody>
      </p:sp>
      <p:sp>
        <p:nvSpPr>
          <p:cNvPr id="220" name="Google Shape;220;g12fe5188d62_0_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53"/>
          <p:cNvSpPr txBox="1"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53"/>
          <p:cNvSpPr txBox="1"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5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5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5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1" name="Google Shape;21;p53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" y="3429000"/>
            <a:ext cx="2159000" cy="215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itle and Content">
  <p:cSld name="3_Title and Content"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p6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5" name="Google Shape;105;p6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7698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06" name="Google Shape;106;p6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7" name="Google Shape;107;p6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8" name="Google Shape;108;p6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109" name="Google Shape;109;p65"/>
          <p:cNvSpPr/>
          <p:nvPr/>
        </p:nvSpPr>
        <p:spPr>
          <a:xfrm>
            <a:off x="0" y="6492875"/>
            <a:ext cx="12303211" cy="365125"/>
          </a:xfrm>
          <a:prstGeom prst="rect">
            <a:avLst/>
          </a:prstGeom>
          <a:gradFill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110" name="Google Shape;110;p6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288079" y="5310424"/>
            <a:ext cx="1077226" cy="107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3_Transition_Purple">
  <p:cSld name="3_Transition_Purple">
    <p:spTree>
      <p:nvGrpSpPr>
        <p:cNvPr id="1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9"/>
          <p:cNvSpPr/>
          <p:nvPr/>
        </p:nvSpPr>
        <p:spPr>
          <a:xfrm>
            <a:off x="0" y="6758215"/>
            <a:ext cx="12192000" cy="14330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1" name="Google Shape;121;p69"/>
          <p:cNvSpPr/>
          <p:nvPr/>
        </p:nvSpPr>
        <p:spPr>
          <a:xfrm>
            <a:off x="-29" y="1"/>
            <a:ext cx="12192000" cy="14330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2" name="Google Shape;122;p6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86400" y="6343896"/>
            <a:ext cx="1219200" cy="26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ransition_Gray_Purple Border">
  <p:cSld name="Transition_Gray_Purple Border">
    <p:spTree>
      <p:nvGrpSpPr>
        <p:cNvPr id="1" name="Shape 1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" name="Google Shape;124;p70"/>
          <p:cNvSpPr/>
          <p:nvPr/>
        </p:nvSpPr>
        <p:spPr>
          <a:xfrm>
            <a:off x="0" y="6758215"/>
            <a:ext cx="12192000" cy="14330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25" name="Google Shape;125;p70"/>
          <p:cNvSpPr txBox="1">
            <a:spLocks noGrp="1"/>
          </p:cNvSpPr>
          <p:nvPr>
            <p:ph type="title"/>
          </p:nvPr>
        </p:nvSpPr>
        <p:spPr>
          <a:xfrm>
            <a:off x="618317" y="2544188"/>
            <a:ext cx="10515600" cy="178767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venir"/>
              <a:buNone/>
              <a:defRPr sz="6000" b="0" i="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70"/>
          <p:cNvSpPr/>
          <p:nvPr/>
        </p:nvSpPr>
        <p:spPr>
          <a:xfrm>
            <a:off x="-29" y="1"/>
            <a:ext cx="12192000" cy="143301"/>
          </a:xfrm>
          <a:prstGeom prst="rect">
            <a:avLst/>
          </a:prstGeom>
          <a:solidFill>
            <a:srgbClr val="A5A5A5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rgbClr val="FFFFFF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127" name="Google Shape;127;p7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486400" y="6343896"/>
            <a:ext cx="1219200" cy="2682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4_Title and Content" type="obj">
  <p:cSld name="OBJECT"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Google Shape;23;p54"/>
          <p:cNvSpPr/>
          <p:nvPr/>
        </p:nvSpPr>
        <p:spPr>
          <a:xfrm>
            <a:off x="691980" y="480274"/>
            <a:ext cx="10098493" cy="1072850"/>
          </a:xfrm>
          <a:prstGeom prst="rect">
            <a:avLst/>
          </a:prstGeom>
          <a:solidFill>
            <a:srgbClr val="FFD0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4" name="Google Shape;24;p54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54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7698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6" name="Google Shape;26;p5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5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8" name="Google Shape;28;p5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9" name="Google Shape;29;p54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15186" y="5638350"/>
            <a:ext cx="1077226" cy="107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2_Title and Content">
    <p:bg>
      <p:bgPr>
        <a:solidFill>
          <a:srgbClr val="273A7F"/>
        </a:solidFill>
        <a:effectLst/>
      </p:bgPr>
    </p:bg>
    <p:spTree>
      <p:nvGrpSpPr>
        <p:cNvPr id="1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Google Shape;39;p67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6858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40" name="Google Shape;40;p6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400"/>
              <a:buFont typeface="Montserrat"/>
              <a:buNone/>
              <a:defRPr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6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7698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064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>
                <a:solidFill>
                  <a:schemeClr val="lt1"/>
                </a:solidFill>
              </a:defRPr>
            </a:lvl1pPr>
            <a:lvl2pPr marL="914400" lvl="1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400"/>
              <a:buChar char="o"/>
              <a:defRPr>
                <a:solidFill>
                  <a:schemeClr val="lt1"/>
                </a:solidFill>
              </a:defRPr>
            </a:lvl2pPr>
            <a:lvl3pPr marL="1371600" lvl="2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2000"/>
              <a:buChar char="▪"/>
              <a:defRPr>
                <a:solidFill>
                  <a:schemeClr val="lt1"/>
                </a:solidFill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•"/>
              <a:defRPr>
                <a:solidFill>
                  <a:schemeClr val="lt1"/>
                </a:solidFill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lt1"/>
              </a:buClr>
              <a:buSzPts val="1800"/>
              <a:buChar char="o"/>
              <a:defRPr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2" name="Google Shape;42;p6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3" name="Google Shape;43;p6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4" name="Google Shape;44;p6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45" name="Google Shape;45;p67" descr="A close up of a logo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0815185" y="5642483"/>
            <a:ext cx="1078992" cy="107899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>
  <p:cSld name="Title and Content"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5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9976985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5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76985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▪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o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56" name="Google Shape;56;p5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7" name="Google Shape;57;p5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8" name="Google Shape;58;p5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sp>
        <p:nvSpPr>
          <p:cNvPr id="59" name="Google Shape;59;p55"/>
          <p:cNvSpPr/>
          <p:nvPr/>
        </p:nvSpPr>
        <p:spPr>
          <a:xfrm>
            <a:off x="-55606" y="-46038"/>
            <a:ext cx="12303211" cy="365125"/>
          </a:xfrm>
          <a:prstGeom prst="rect">
            <a:avLst/>
          </a:prstGeom>
          <a:gradFill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60" name="Google Shape;60;p5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0815186" y="5638350"/>
            <a:ext cx="1077226" cy="10772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urple-Content">
  <p:cSld name="Purple-Conten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59"/>
          <p:cNvSpPr txBox="1"/>
          <p:nvPr/>
        </p:nvSpPr>
        <p:spPr>
          <a:xfrm>
            <a:off x="11255523" y="6317690"/>
            <a:ext cx="53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3" name="Google Shape;63;p59"/>
          <p:cNvSpPr txBox="1">
            <a:spLocks noGrp="1"/>
          </p:cNvSpPr>
          <p:nvPr>
            <p:ph type="title"/>
          </p:nvPr>
        </p:nvSpPr>
        <p:spPr>
          <a:xfrm>
            <a:off x="234568" y="276048"/>
            <a:ext cx="10515600" cy="108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venir"/>
              <a:buNone/>
              <a:defRPr sz="6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4" name="Google Shape;64;p59"/>
          <p:cNvSpPr txBox="1"/>
          <p:nvPr/>
        </p:nvSpPr>
        <p:spPr>
          <a:xfrm>
            <a:off x="11255523" y="6317690"/>
            <a:ext cx="536800" cy="307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5" name="Google Shape;65;p59"/>
          <p:cNvSpPr txBox="1">
            <a:spLocks noGrp="1"/>
          </p:cNvSpPr>
          <p:nvPr>
            <p:ph type="body" idx="1"/>
          </p:nvPr>
        </p:nvSpPr>
        <p:spPr>
          <a:xfrm>
            <a:off x="234567" y="1753995"/>
            <a:ext cx="11747200" cy="4431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508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4400"/>
              <a:buChar char="•"/>
              <a:defRPr sz="4400">
                <a:solidFill>
                  <a:schemeClr val="lt1"/>
                </a:solidFill>
              </a:defRPr>
            </a:lvl1pPr>
            <a:lvl2pPr marL="914400" lvl="1" indent="-482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  <a:defRPr sz="4000">
                <a:solidFill>
                  <a:schemeClr val="lt1"/>
                </a:solidFill>
              </a:defRPr>
            </a:lvl2pPr>
            <a:lvl3pPr marL="1371600" lvl="2" indent="-431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3pPr>
            <a:lvl4pPr marL="1828800" lvl="3" indent="-406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4pPr>
            <a:lvl5pPr marL="2286000" lvl="4" indent="-406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66" name="Google Shape;66;p59"/>
          <p:cNvSpPr/>
          <p:nvPr/>
        </p:nvSpPr>
        <p:spPr>
          <a:xfrm>
            <a:off x="0" y="10416"/>
            <a:ext cx="12192000" cy="1434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7" name="Google Shape;67;p59"/>
          <p:cNvSpPr/>
          <p:nvPr/>
        </p:nvSpPr>
        <p:spPr>
          <a:xfrm>
            <a:off x="0" y="6738258"/>
            <a:ext cx="12192000" cy="143400"/>
          </a:xfrm>
          <a:prstGeom prst="rect">
            <a:avLst/>
          </a:prstGeom>
          <a:solidFill>
            <a:srgbClr val="3F3F3F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Green-Content">
  <p:cSld name="Green-Conten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62"/>
          <p:cNvSpPr/>
          <p:nvPr/>
        </p:nvSpPr>
        <p:spPr>
          <a:xfrm>
            <a:off x="0" y="6758215"/>
            <a:ext cx="12192000" cy="14330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0" name="Google Shape;70;p62"/>
          <p:cNvSpPr/>
          <p:nvPr/>
        </p:nvSpPr>
        <p:spPr>
          <a:xfrm>
            <a:off x="-29" y="1"/>
            <a:ext cx="12192000" cy="143301"/>
          </a:xfrm>
          <a:prstGeom prst="rect">
            <a:avLst/>
          </a:prstGeom>
          <a:solidFill>
            <a:srgbClr val="59595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1" name="Google Shape;71;p62"/>
          <p:cNvSpPr txBox="1"/>
          <p:nvPr/>
        </p:nvSpPr>
        <p:spPr>
          <a:xfrm>
            <a:off x="11255523" y="6317691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2" name="Google Shape;72;p62"/>
          <p:cNvSpPr txBox="1">
            <a:spLocks noGrp="1"/>
          </p:cNvSpPr>
          <p:nvPr>
            <p:ph type="title"/>
          </p:nvPr>
        </p:nvSpPr>
        <p:spPr>
          <a:xfrm>
            <a:off x="234568" y="276048"/>
            <a:ext cx="10515600" cy="10899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Font typeface="Avenir"/>
              <a:buNone/>
              <a:defRPr sz="6000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62"/>
          <p:cNvSpPr txBox="1"/>
          <p:nvPr/>
        </p:nvSpPr>
        <p:spPr>
          <a:xfrm>
            <a:off x="11255523" y="6317691"/>
            <a:ext cx="536899" cy="3077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fld id="{00000000-1234-1234-1234-123412341234}" type="slidenum">
              <a:rPr lang="en-US"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rPr>
              <a:t>‹#›</a:t>
            </a:fld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4" name="Google Shape;74;p62"/>
          <p:cNvSpPr txBox="1">
            <a:spLocks noGrp="1"/>
          </p:cNvSpPr>
          <p:nvPr>
            <p:ph type="body" idx="1"/>
          </p:nvPr>
        </p:nvSpPr>
        <p:spPr>
          <a:xfrm>
            <a:off x="234568" y="1753996"/>
            <a:ext cx="11747225" cy="443094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L="457200" lvl="0" indent="-508000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4400"/>
              <a:buChar char="•"/>
              <a:defRPr sz="4400">
                <a:solidFill>
                  <a:schemeClr val="lt1"/>
                </a:solidFill>
              </a:defRPr>
            </a:lvl1pPr>
            <a:lvl2pPr marL="914400" lvl="1" indent="-4826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4000"/>
              <a:buChar char="•"/>
              <a:defRPr sz="4000">
                <a:solidFill>
                  <a:schemeClr val="lt1"/>
                </a:solidFill>
              </a:defRPr>
            </a:lvl2pPr>
            <a:lvl3pPr marL="1371600" lvl="2" indent="-4318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3200"/>
              <a:buChar char="•"/>
              <a:defRPr sz="3200">
                <a:solidFill>
                  <a:schemeClr val="lt1"/>
                </a:solidFill>
              </a:defRPr>
            </a:lvl3pPr>
            <a:lvl4pPr marL="1828800" lvl="3" indent="-406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4pPr>
            <a:lvl5pPr marL="2286000" lvl="4" indent="-4064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lt1"/>
              </a:buClr>
              <a:buSzPts val="2800"/>
              <a:buChar char="•"/>
              <a:defRPr sz="2800">
                <a:solidFill>
                  <a:schemeClr val="lt1"/>
                </a:solidFill>
              </a:defRPr>
            </a:lvl5pPr>
            <a:lvl6pPr marL="2743200" lvl="5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Slide">
  <p:cSld name="1_Title Slide">
    <p:bg>
      <p:bgPr>
        <a:solidFill>
          <a:schemeClr val="lt1"/>
        </a:solidFill>
        <a:effectLst/>
      </p:bgPr>
    </p:bg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56"/>
          <p:cNvSpPr txBox="1">
            <a:spLocks noGrp="1"/>
          </p:cNvSpPr>
          <p:nvPr>
            <p:ph type="ctrTitle"/>
          </p:nvPr>
        </p:nvSpPr>
        <p:spPr>
          <a:xfrm>
            <a:off x="4670854" y="1392243"/>
            <a:ext cx="6474941" cy="20554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56"/>
          <p:cNvSpPr txBox="1">
            <a:spLocks noGrp="1"/>
          </p:cNvSpPr>
          <p:nvPr>
            <p:ph type="subTitle" idx="1"/>
          </p:nvPr>
        </p:nvSpPr>
        <p:spPr>
          <a:xfrm>
            <a:off x="4670854" y="3626086"/>
            <a:ext cx="6474942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78" name="Google Shape;78;p5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5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5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81" name="Google Shape;81;p56" descr="A close up of a sign&#10;&#10;Description automatically generated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952875"/>
            <a:ext cx="4595309" cy="4595309"/>
          </a:xfrm>
          <a:prstGeom prst="rect">
            <a:avLst/>
          </a:prstGeom>
          <a:noFill/>
          <a:ln>
            <a:noFill/>
          </a:ln>
        </p:spPr>
      </p:pic>
      <p:sp>
        <p:nvSpPr>
          <p:cNvPr id="82" name="Google Shape;82;p56"/>
          <p:cNvSpPr/>
          <p:nvPr/>
        </p:nvSpPr>
        <p:spPr>
          <a:xfrm rot="5400000">
            <a:off x="1410992" y="3325089"/>
            <a:ext cx="6008301" cy="54222"/>
          </a:xfrm>
          <a:prstGeom prst="rect">
            <a:avLst/>
          </a:prstGeom>
          <a:gradFill>
            <a:gsLst>
              <a:gs pos="0">
                <a:srgbClr val="FFD01B"/>
              </a:gs>
              <a:gs pos="41000">
                <a:srgbClr val="F3772B"/>
              </a:gs>
              <a:gs pos="100000">
                <a:srgbClr val="F3772B"/>
              </a:gs>
            </a:gsLst>
            <a:lin ang="0" scaled="0"/>
          </a:gra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End Slide" type="blank">
  <p:cSld name="BLANK"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57"/>
          <p:cNvSpPr/>
          <p:nvPr/>
        </p:nvSpPr>
        <p:spPr>
          <a:xfrm>
            <a:off x="0" y="2"/>
            <a:ext cx="12192000" cy="2414015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Arial"/>
              <a:buNone/>
            </a:pPr>
            <a:endParaRPr sz="1800" b="0" i="0" u="none" strike="noStrike" cap="non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85" name="Google Shape;85;p5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62332" y="5157742"/>
            <a:ext cx="541867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6" name="Google Shape;86;p57"/>
          <p:cNvSpPr txBox="1"/>
          <p:nvPr/>
        </p:nvSpPr>
        <p:spPr>
          <a:xfrm>
            <a:off x="1652366" y="5129168"/>
            <a:ext cx="34085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@insightedgroup</a:t>
            </a:r>
            <a:endParaRPr sz="24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87" name="Google Shape;87;p5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962332" y="5997529"/>
            <a:ext cx="541867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88" name="Google Shape;88;p57"/>
          <p:cNvSpPr txBox="1"/>
          <p:nvPr/>
        </p:nvSpPr>
        <p:spPr>
          <a:xfrm>
            <a:off x="2224042" y="4127754"/>
            <a:ext cx="7608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r>
              <a:rPr lang="en-US" sz="32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InsightEducationGroup.com</a:t>
            </a:r>
            <a:endParaRPr sz="32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89" name="Google Shape;89;p57"/>
          <p:cNvSpPr txBox="1"/>
          <p:nvPr/>
        </p:nvSpPr>
        <p:spPr>
          <a:xfrm>
            <a:off x="1652366" y="5941968"/>
            <a:ext cx="4631097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Fb.com/insightedgroup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0" name="Google Shape;90;p57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6569631" y="5184729"/>
            <a:ext cx="541867" cy="406400"/>
          </a:xfrm>
          <a:prstGeom prst="rect">
            <a:avLst/>
          </a:prstGeom>
          <a:noFill/>
          <a:ln>
            <a:noFill/>
          </a:ln>
        </p:spPr>
      </p:pic>
      <p:sp>
        <p:nvSpPr>
          <p:cNvPr id="91" name="Google Shape;91;p57"/>
          <p:cNvSpPr txBox="1"/>
          <p:nvPr/>
        </p:nvSpPr>
        <p:spPr>
          <a:xfrm>
            <a:off x="7259664" y="5157743"/>
            <a:ext cx="4774299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Insight Education Group</a:t>
            </a: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2" name="Google Shape;92;p57"/>
          <p:cNvPicPr preferRelativeResize="0"/>
          <p:nvPr/>
        </p:nvPicPr>
        <p:blipFill rotWithShape="1">
          <a:blip r:embed="rId5">
            <a:alphaModFix/>
          </a:blip>
          <a:srcRect/>
          <a:stretch/>
        </p:blipFill>
        <p:spPr>
          <a:xfrm>
            <a:off x="6569632" y="5963867"/>
            <a:ext cx="533897" cy="400423"/>
          </a:xfrm>
          <a:prstGeom prst="rect">
            <a:avLst/>
          </a:prstGeom>
          <a:noFill/>
          <a:ln>
            <a:noFill/>
          </a:ln>
        </p:spPr>
      </p:pic>
      <p:sp>
        <p:nvSpPr>
          <p:cNvPr id="93" name="Google Shape;93;p57"/>
          <p:cNvSpPr txBox="1"/>
          <p:nvPr/>
        </p:nvSpPr>
        <p:spPr>
          <a:xfrm>
            <a:off x="7114362" y="5905317"/>
            <a:ext cx="3408540" cy="4616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400"/>
              <a:buFont typeface="Arial"/>
              <a:buNone/>
            </a:pPr>
            <a:r>
              <a:rPr lang="en-US" sz="2400" b="0" i="0" u="none" strike="noStrike" cap="none">
                <a:solidFill>
                  <a:schemeClr val="lt1"/>
                </a:solidFill>
                <a:latin typeface="Avenir"/>
                <a:ea typeface="Avenir"/>
                <a:cs typeface="Avenir"/>
                <a:sym typeface="Avenir"/>
              </a:rPr>
              <a:t>@insightedgroup</a:t>
            </a:r>
            <a:endParaRPr sz="2400" b="0" i="0" u="none" strike="noStrike" cap="none">
              <a:solidFill>
                <a:schemeClr val="lt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pic>
        <p:nvPicPr>
          <p:cNvPr id="94" name="Google Shape;94;p57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1268195" y="727893"/>
            <a:ext cx="10052672" cy="1269485"/>
          </a:xfrm>
          <a:prstGeom prst="rect">
            <a:avLst/>
          </a:prstGeom>
          <a:noFill/>
          <a:ln>
            <a:noFill/>
          </a:ln>
        </p:spPr>
      </p:pic>
      <p:pic>
        <p:nvPicPr>
          <p:cNvPr id="95" name="Google Shape;95;p57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3942599" y="2953522"/>
            <a:ext cx="4325564" cy="9516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Slide">
  <p:cSld name="2_Title Slide">
    <p:bg>
      <p:bgPr>
        <a:blipFill>
          <a:blip r:embed="rId2">
            <a:alphaModFix/>
          </a:blip>
          <a:stretch>
            <a:fillRect/>
          </a:stretch>
        </a:blipFill>
        <a:effectLst/>
      </p:bgPr>
    </p:bg>
    <p:spTree>
      <p:nvGrpSpPr>
        <p:cNvPr id="1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64"/>
          <p:cNvSpPr txBox="1">
            <a:spLocks noGrp="1"/>
          </p:cNvSpPr>
          <p:nvPr>
            <p:ph type="ctrTitle"/>
          </p:nvPr>
        </p:nvSpPr>
        <p:spPr>
          <a:xfrm>
            <a:off x="4559641" y="1998695"/>
            <a:ext cx="7521146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Montserrat"/>
              <a:buNone/>
              <a:defRPr sz="6000" b="1" i="0">
                <a:latin typeface="Montserrat"/>
                <a:ea typeface="Montserrat"/>
                <a:cs typeface="Montserrat"/>
                <a:sym typeface="Montserrat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8" name="Google Shape;98;p64"/>
          <p:cNvSpPr txBox="1">
            <a:spLocks noGrp="1"/>
          </p:cNvSpPr>
          <p:nvPr>
            <p:ph type="subTitle" idx="1"/>
          </p:nvPr>
        </p:nvSpPr>
        <p:spPr>
          <a:xfrm>
            <a:off x="4559641" y="4491059"/>
            <a:ext cx="7521147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0" i="0">
                <a:latin typeface="Arial"/>
                <a:ea typeface="Arial"/>
                <a:cs typeface="Arial"/>
                <a:sym typeface="Arial"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99" name="Google Shape;99;p6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0" name="Google Shape;100;p6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b="0" i="0">
                <a:latin typeface="Arial"/>
                <a:ea typeface="Arial"/>
                <a:cs typeface="Arial"/>
                <a:sym typeface="Arial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1" name="Google Shape;101;p6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102" name="Google Shape;102;p64" descr="A close up of a sign&#10;&#10;Description automatically generated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50800" y="3429000"/>
            <a:ext cx="2159000" cy="215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5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Montserrat"/>
              <a:buNone/>
              <a:defRPr sz="4400" b="1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11" name="Google Shape;11;p52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Montserrat"/>
                <a:ea typeface="Montserrat"/>
                <a:cs typeface="Montserrat"/>
                <a:sym typeface="Montserrat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Courier New"/>
              <a:buChar char="o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Noto Sans Symbols"/>
              <a:buChar char="▪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Courier New"/>
              <a:buChar char="o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2" name="Google Shape;12;p5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3" name="Google Shape;13;p5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" name="Google Shape;14;p5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B8FAA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59" r:id="rId9"/>
    <p:sldLayoutId id="2147483660" r:id="rId10"/>
    <p:sldLayoutId id="2147483662" r:id="rId11"/>
    <p:sldLayoutId id="2147483663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1.JPG"/><Relationship Id="rId5" Type="http://schemas.openxmlformats.org/officeDocument/2006/relationships/image" Target="../media/image20.png"/><Relationship Id="rId4" Type="http://schemas.openxmlformats.org/officeDocument/2006/relationships/image" Target="../media/image1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"/>
          <p:cNvSpPr txBox="1">
            <a:spLocks noGrp="1"/>
          </p:cNvSpPr>
          <p:nvPr>
            <p:ph type="ctrTitle"/>
          </p:nvPr>
        </p:nvSpPr>
        <p:spPr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Montserrat"/>
              <a:buNone/>
            </a:pPr>
            <a:r>
              <a:rPr lang="en-US" dirty="0"/>
              <a:t>2022-2023</a:t>
            </a:r>
            <a:br>
              <a:rPr lang="en-US" dirty="0"/>
            </a:br>
            <a:r>
              <a:rPr lang="en-US" dirty="0"/>
              <a:t>Goals &amp; Priorities</a:t>
            </a:r>
            <a:endParaRPr dirty="0"/>
          </a:p>
        </p:txBody>
      </p:sp>
      <p:sp>
        <p:nvSpPr>
          <p:cNvPr id="154" name="Google Shape;154;p1"/>
          <p:cNvSpPr txBox="1">
            <a:spLocks noGrp="1"/>
          </p:cNvSpPr>
          <p:nvPr>
            <p:ph type="subTitle" idx="1"/>
          </p:nvPr>
        </p:nvSpPr>
        <p:spPr>
          <a:xfrm>
            <a:off x="4905631" y="4787107"/>
            <a:ext cx="6829166" cy="1435018"/>
          </a:xfrm>
          <a:prstGeom prst="rect">
            <a:avLst/>
          </a:prstGeom>
          <a:ln/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b="1" dirty="0">
                <a:latin typeface="Montserrat" pitchFamily="2" charset="77"/>
              </a:rPr>
              <a:t>Dr. Michael L. Cormack, Jr. </a:t>
            </a: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dirty="0">
                <a:latin typeface="Montserrat" pitchFamily="2" charset="77"/>
              </a:rPr>
              <a:t>Deputy Superintendent</a:t>
            </a:r>
            <a:endParaRPr dirty="0">
              <a:latin typeface="Montserrat" pitchFamily="2" charset="77"/>
            </a:endParaRPr>
          </a:p>
          <a:p>
            <a:pPr marL="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n-US" sz="1800" dirty="0">
                <a:latin typeface="Montserrat" pitchFamily="2" charset="77"/>
              </a:rPr>
              <a:t>August 16, 2022</a:t>
            </a:r>
            <a:endParaRPr sz="1800" dirty="0">
              <a:latin typeface="Montserrat" pitchFamily="2" charset="77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DFA9D4B-4EF4-6C8C-7B44-5BA370B5D9FF}"/>
              </a:ext>
            </a:extLst>
          </p:cNvPr>
          <p:cNvSpPr txBox="1"/>
          <p:nvPr/>
        </p:nvSpPr>
        <p:spPr>
          <a:xfrm>
            <a:off x="311196" y="5633544"/>
            <a:ext cx="323079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solidFill>
                  <a:schemeClr val="tx1"/>
                </a:solidFill>
              </a:rPr>
              <a:t>Errick L. Greene, Ed.D.</a:t>
            </a:r>
          </a:p>
          <a:p>
            <a:r>
              <a:rPr lang="en-US" sz="2000" b="1" i="1" dirty="0">
                <a:solidFill>
                  <a:schemeClr val="tx1"/>
                </a:solidFill>
              </a:rPr>
              <a:t>Superintendent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>
            <a:extLst>
              <a:ext uri="{FF2B5EF4-FFF2-40B4-BE49-F238E27FC236}">
                <a16:creationId xmlns:a16="http://schemas.microsoft.com/office/drawing/2014/main" id="{F1685F1F-2DA4-D78F-2A33-5A9150569E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Welcome back JPS Scholars!</a:t>
            </a:r>
          </a:p>
        </p:txBody>
      </p:sp>
      <p:sp>
        <p:nvSpPr>
          <p:cNvPr id="7" name="Text Placeholder 6">
            <a:extLst>
              <a:ext uri="{FF2B5EF4-FFF2-40B4-BE49-F238E27FC236}">
                <a16:creationId xmlns:a16="http://schemas.microsoft.com/office/drawing/2014/main" id="{5C7BA615-69D8-0E2A-8D0B-E103CBB93A6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84579" y="1825625"/>
            <a:ext cx="4498428" cy="4351338"/>
          </a:xfrm>
        </p:spPr>
        <p:txBody>
          <a:bodyPr/>
          <a:lstStyle/>
          <a:p>
            <a:r>
              <a:rPr lang="en-US" dirty="0"/>
              <a:t>We launched the 2022-2023 school year last Monday, August 8</a:t>
            </a:r>
            <a:r>
              <a:rPr lang="en-US" baseline="30000" dirty="0"/>
              <a:t>th</a:t>
            </a:r>
            <a:r>
              <a:rPr lang="en-US" dirty="0"/>
              <a:t>.</a:t>
            </a:r>
          </a:p>
          <a:p>
            <a:endParaRPr lang="en-US" dirty="0"/>
          </a:p>
          <a:p>
            <a:r>
              <a:rPr lang="en-US" dirty="0"/>
              <a:t>This year, we will maintain 3 instructional priorities or what we call our ABCs.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person and a couple of children sitting on a couch&#10;&#10;Description automatically generated with low confidence">
            <a:extLst>
              <a:ext uri="{FF2B5EF4-FFF2-40B4-BE49-F238E27FC236}">
                <a16:creationId xmlns:a16="http://schemas.microsoft.com/office/drawing/2014/main" id="{7DC79E37-4D33-F1D8-D08E-4453E907E2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174" y="1933947"/>
            <a:ext cx="5788572" cy="413469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83537024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3"/>
          <p:cNvSpPr txBox="1">
            <a:spLocks noGrp="1"/>
          </p:cNvSpPr>
          <p:nvPr>
            <p:ph type="title"/>
          </p:nvPr>
        </p:nvSpPr>
        <p:spPr>
          <a:xfrm>
            <a:off x="838200" y="542336"/>
            <a:ext cx="9977100" cy="10526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73A7F"/>
              </a:buClr>
              <a:buSzPts val="4400"/>
              <a:buFont typeface="Montserrat"/>
              <a:buNone/>
            </a:pPr>
            <a:r>
              <a:rPr lang="en-US" dirty="0">
                <a:solidFill>
                  <a:srgbClr val="273A7F"/>
                </a:solidFill>
              </a:rPr>
              <a:t>JPS Instructional Priorities (ABCs)</a:t>
            </a:r>
            <a:endParaRPr dirty="0">
              <a:solidFill>
                <a:srgbClr val="273A7F"/>
              </a:solidFill>
            </a:endParaRPr>
          </a:p>
        </p:txBody>
      </p:sp>
      <p:sp>
        <p:nvSpPr>
          <p:cNvPr id="189" name="Google Shape;189;p3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9977100" cy="43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273A7F"/>
              </a:buClr>
              <a:buSzPts val="3200"/>
              <a:buNone/>
            </a:pPr>
            <a:endParaRPr dirty="0">
              <a:solidFill>
                <a:srgbClr val="273A7F"/>
              </a:solidFill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rgbClr val="273A7F"/>
              </a:solidFill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rgbClr val="273A7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rgbClr val="273A7F"/>
              </a:solidFill>
            </a:endParaRPr>
          </a:p>
          <a:p>
            <a:pPr marL="22860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dirty="0">
              <a:solidFill>
                <a:srgbClr val="273A7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rgbClr val="273A7F"/>
              </a:solidFill>
            </a:endParaRPr>
          </a:p>
          <a:p>
            <a:pPr marL="0" lvl="0" indent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endParaRPr sz="3200" dirty="0">
              <a:solidFill>
                <a:srgbClr val="273A7F"/>
              </a:solidFill>
            </a:endParaRPr>
          </a:p>
        </p:txBody>
      </p:sp>
      <p:sp>
        <p:nvSpPr>
          <p:cNvPr id="190" name="Google Shape;190;p3"/>
          <p:cNvSpPr txBox="1"/>
          <p:nvPr/>
        </p:nvSpPr>
        <p:spPr>
          <a:xfrm>
            <a:off x="1974125" y="1729826"/>
            <a:ext cx="8137200" cy="1378500"/>
          </a:xfrm>
          <a:prstGeom prst="rect">
            <a:avLst/>
          </a:prstGeom>
          <a:solidFill>
            <a:srgbClr val="93C47D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31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●"/>
            </a:pPr>
            <a:r>
              <a:rPr lang="en-US" sz="5400" b="1" u="sng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A</a:t>
            </a:r>
            <a:r>
              <a:rPr lang="en-US" sz="54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cceleration</a:t>
            </a:r>
            <a:endParaRPr sz="5400" b="1" i="0" u="none" strike="noStrike" cap="none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1" name="Google Shape;191;p3"/>
          <p:cNvSpPr txBox="1"/>
          <p:nvPr/>
        </p:nvSpPr>
        <p:spPr>
          <a:xfrm>
            <a:off x="1974125" y="3532535"/>
            <a:ext cx="8137200" cy="1456800"/>
          </a:xfrm>
          <a:prstGeom prst="rect">
            <a:avLst/>
          </a:prstGeom>
          <a:solidFill>
            <a:srgbClr val="E69138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marR="0" lvl="0" indent="-431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●"/>
            </a:pPr>
            <a:r>
              <a:rPr lang="en-US" sz="5400" b="1" u="sng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B</a:t>
            </a:r>
            <a:r>
              <a:rPr lang="en-US" sz="54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alanced Assessment</a:t>
            </a:r>
            <a:endParaRPr sz="5400" b="1" i="0" u="none" strike="noStrike" cap="none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  <p:sp>
        <p:nvSpPr>
          <p:cNvPr id="192" name="Google Shape;192;p3"/>
          <p:cNvSpPr txBox="1"/>
          <p:nvPr/>
        </p:nvSpPr>
        <p:spPr>
          <a:xfrm>
            <a:off x="2027400" y="5413520"/>
            <a:ext cx="8137200" cy="1181400"/>
          </a:xfrm>
          <a:prstGeom prst="rect">
            <a:avLst/>
          </a:prstGeom>
          <a:solidFill>
            <a:srgbClr val="00B0F0"/>
          </a:solidFill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43180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lt1"/>
              </a:buClr>
              <a:buSzPts val="3200"/>
              <a:buFont typeface="Avenir"/>
              <a:buChar char="●"/>
            </a:pPr>
            <a:r>
              <a:rPr lang="en-US" sz="5400" b="1" u="sng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C</a:t>
            </a:r>
            <a:r>
              <a:rPr lang="en-US" sz="5400" b="1" dirty="0">
                <a:solidFill>
                  <a:schemeClr val="tx1"/>
                </a:solidFill>
                <a:latin typeface="Avenir"/>
                <a:ea typeface="Avenir"/>
                <a:cs typeface="Avenir"/>
                <a:sym typeface="Avenir"/>
              </a:rPr>
              <a:t>ulture of Observation </a:t>
            </a:r>
            <a:endParaRPr sz="5400" b="1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  <a:p>
            <a:pPr marL="457200" marR="0" lvl="0" indent="0" algn="l" rtl="0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</a:pPr>
            <a:endParaRPr sz="3600" b="1" dirty="0">
              <a:solidFill>
                <a:schemeClr val="tx1"/>
              </a:solidFill>
              <a:latin typeface="Avenir"/>
              <a:ea typeface="Avenir"/>
              <a:cs typeface="Avenir"/>
              <a:sym typeface="Avenir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23;p31">
            <a:extLst>
              <a:ext uri="{FF2B5EF4-FFF2-40B4-BE49-F238E27FC236}">
                <a16:creationId xmlns:a16="http://schemas.microsoft.com/office/drawing/2014/main" id="{471DBB03-0D2F-C7B1-22A2-40D84F93A2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4498" y="365125"/>
            <a:ext cx="11370346" cy="13255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Each principal is setting </a:t>
            </a:r>
            <a:r>
              <a:rPr lang="en-US" u="sng" dirty="0"/>
              <a:t>Academic</a:t>
            </a:r>
            <a:r>
              <a:rPr lang="en-US" dirty="0"/>
              <a:t> &amp; </a:t>
            </a:r>
            <a:r>
              <a:rPr lang="en-US" u="sng" dirty="0"/>
              <a:t>School Climate</a:t>
            </a:r>
            <a:r>
              <a:rPr lang="en-US" dirty="0"/>
              <a:t> goals!</a:t>
            </a:r>
          </a:p>
        </p:txBody>
      </p:sp>
      <p:pic>
        <p:nvPicPr>
          <p:cNvPr id="4" name="Picture 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B3B8BF59-D01E-092A-07B0-7C49E3F28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968"/>
          <a:stretch/>
        </p:blipFill>
        <p:spPr>
          <a:xfrm>
            <a:off x="6989192" y="1784956"/>
            <a:ext cx="5043952" cy="4707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A0FD7D-9716-59EA-B984-CA1B999BACF9}"/>
              </a:ext>
            </a:extLst>
          </p:cNvPr>
          <p:cNvSpPr txBox="1"/>
          <p:nvPr/>
        </p:nvSpPr>
        <p:spPr>
          <a:xfrm>
            <a:off x="588579" y="1876757"/>
            <a:ext cx="648488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Academic Achievement </a:t>
            </a:r>
          </a:p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(MAAP Proficiency &amp; Growth)</a:t>
            </a:r>
          </a:p>
          <a:p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School Climate </a:t>
            </a:r>
          </a:p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(JPS Thrive)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D49DD7B-F40A-9889-8ED6-C66199B2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848" y="3440415"/>
            <a:ext cx="15367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96585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0" name="Google Shape;330;gec7b0ca963_0_19"/>
          <p:cNvSpPr txBox="1"/>
          <p:nvPr/>
        </p:nvSpPr>
        <p:spPr>
          <a:xfrm>
            <a:off x="1975800" y="2168525"/>
            <a:ext cx="82404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sp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Montserrat"/>
              <a:ea typeface="Montserrat"/>
              <a:cs typeface="Montserrat"/>
              <a:sym typeface="Montserrat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18687DA0-F2DF-E6D2-C33F-33B08B466A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50" y="196174"/>
            <a:ext cx="3329829" cy="249737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1028" name="Picture 4" descr="May be an image of 5 people, people standing and indoor">
            <a:extLst>
              <a:ext uri="{FF2B5EF4-FFF2-40B4-BE49-F238E27FC236}">
                <a16:creationId xmlns:a16="http://schemas.microsoft.com/office/drawing/2014/main" id="{F46BC728-81DF-B2F5-EA50-A599D0BD3B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17093" y="2168525"/>
            <a:ext cx="3944742" cy="2629017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3" name="Picture 2" descr="A picture containing person, blue&#10;&#10;Description automatically generated">
            <a:extLst>
              <a:ext uri="{FF2B5EF4-FFF2-40B4-BE49-F238E27FC236}">
                <a16:creationId xmlns:a16="http://schemas.microsoft.com/office/drawing/2014/main" id="{CDA1C4E1-135E-A361-984B-D93A5797EDA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38637" y="4013174"/>
            <a:ext cx="3759200" cy="246380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12" name="Google Shape;323;p31">
            <a:extLst>
              <a:ext uri="{FF2B5EF4-FFF2-40B4-BE49-F238E27FC236}">
                <a16:creationId xmlns:a16="http://schemas.microsoft.com/office/drawing/2014/main" id="{6B992967-1E8F-C410-A55D-1AB332BD6C50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194169" y="84842"/>
            <a:ext cx="6703668" cy="1621748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 fontScale="90000"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>
                <a:solidFill>
                  <a:schemeClr val="tx1"/>
                </a:solidFill>
              </a:rPr>
              <a:t>What would it take to ensure all JPS scholars THRIVE?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16DFBEBB-DB1F-B762-B9E7-46E250174CD5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9678" y="1112648"/>
            <a:ext cx="3746058" cy="2497372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92318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7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2" name="Google Shape;222;g12fe5188d62_0_11"/>
          <p:cNvSpPr txBox="1">
            <a:spLocks noGrp="1"/>
          </p:cNvSpPr>
          <p:nvPr>
            <p:ph type="title"/>
          </p:nvPr>
        </p:nvSpPr>
        <p:spPr>
          <a:xfrm>
            <a:off x="688157" y="365125"/>
            <a:ext cx="10290789" cy="1325563"/>
          </a:xfrm>
          <a:prstGeom prst="rect">
            <a:avLst/>
          </a:prstGeom>
          <a:solidFill>
            <a:srgbClr val="FFD01B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600"/>
              <a:buFont typeface="Montserrat"/>
              <a:buNone/>
            </a:pPr>
            <a:r>
              <a:rPr lang="en-US" sz="4300"/>
              <a:t>Targeted Outcomes</a:t>
            </a:r>
            <a:endParaRPr sz="5100"/>
          </a:p>
        </p:txBody>
      </p:sp>
      <p:sp>
        <p:nvSpPr>
          <p:cNvPr id="223" name="Google Shape;223;g12fe5188d62_0_11"/>
          <p:cNvSpPr txBox="1">
            <a:spLocks noGrp="1"/>
          </p:cNvSpPr>
          <p:nvPr>
            <p:ph type="body" idx="1"/>
          </p:nvPr>
        </p:nvSpPr>
        <p:spPr>
          <a:xfrm>
            <a:off x="583678" y="1702450"/>
            <a:ext cx="5939672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900" b="1" i="1" dirty="0"/>
              <a:t>Milestone</a:t>
            </a:r>
            <a:r>
              <a:rPr lang="en-US" sz="3900" dirty="0"/>
              <a:t>: “Parents and families express overall satisfaction with their scholar’s school”</a:t>
            </a:r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1200" dirty="0"/>
          </a:p>
          <a:p>
            <a:pPr marL="50800" lvl="0" indent="0" algn="ctr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en-US" sz="3900" b="1" i="1" dirty="0"/>
              <a:t>Measurement: </a:t>
            </a:r>
            <a:r>
              <a:rPr lang="en-US" sz="3900" dirty="0"/>
              <a:t>Comprehensive Needs Assessment Survey</a:t>
            </a:r>
            <a:endParaRPr sz="3900" dirty="0"/>
          </a:p>
          <a:p>
            <a:pPr marL="22860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/>
          </a:p>
          <a:p>
            <a:pPr marL="228600" lvl="0" indent="-1778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endParaRPr sz="2800" dirty="0"/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E70CBF93-F5DE-F9B8-30A6-0A69A159D473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694" r="12694"/>
          <a:stretch/>
        </p:blipFill>
        <p:spPr>
          <a:xfrm>
            <a:off x="6810930" y="2315113"/>
            <a:ext cx="4168016" cy="312601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1"/>
            </a:solidFill>
            <a:miter lim="800000"/>
          </a:ln>
          <a:effectLst>
            <a:reflection blurRad="12700" stA="28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>
            <a:bevelT h="38100"/>
            <a:contourClr>
              <a:srgbClr val="C0C0C0"/>
            </a:contourClr>
          </a:sp3d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Graphical user interface, chart&#10;&#10;Description automatically generated">
            <a:extLst>
              <a:ext uri="{FF2B5EF4-FFF2-40B4-BE49-F238E27FC236}">
                <a16:creationId xmlns:a16="http://schemas.microsoft.com/office/drawing/2014/main" id="{83C2292A-7D11-D789-3690-96F22ACBF76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-241" b="54915"/>
          <a:stretch/>
        </p:blipFill>
        <p:spPr>
          <a:xfrm>
            <a:off x="721690" y="293295"/>
            <a:ext cx="9917477" cy="58474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284459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323;p31">
            <a:extLst>
              <a:ext uri="{FF2B5EF4-FFF2-40B4-BE49-F238E27FC236}">
                <a16:creationId xmlns:a16="http://schemas.microsoft.com/office/drawing/2014/main" id="{471DBB03-0D2F-C7B1-22A2-40D84F93A205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504498" y="365125"/>
            <a:ext cx="11370346" cy="1325563"/>
          </a:xfr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SzPts val="6000"/>
              <a:buNone/>
            </a:pPr>
            <a:r>
              <a:rPr lang="en-US" dirty="0"/>
              <a:t>Each principal is setting </a:t>
            </a:r>
            <a:r>
              <a:rPr lang="en-US" u="sng" dirty="0"/>
              <a:t>Academic</a:t>
            </a:r>
            <a:r>
              <a:rPr lang="en-US" dirty="0"/>
              <a:t> &amp; </a:t>
            </a:r>
            <a:r>
              <a:rPr lang="en-US" u="sng" dirty="0"/>
              <a:t>School Climate</a:t>
            </a:r>
            <a:r>
              <a:rPr lang="en-US" dirty="0"/>
              <a:t> goals!</a:t>
            </a:r>
          </a:p>
        </p:txBody>
      </p:sp>
      <p:pic>
        <p:nvPicPr>
          <p:cNvPr id="4" name="Picture 3" descr="A group of people&#10;&#10;Description automatically generated with low confidence">
            <a:extLst>
              <a:ext uri="{FF2B5EF4-FFF2-40B4-BE49-F238E27FC236}">
                <a16:creationId xmlns:a16="http://schemas.microsoft.com/office/drawing/2014/main" id="{B3B8BF59-D01E-092A-07B0-7C49E3F2804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40968"/>
          <a:stretch/>
        </p:blipFill>
        <p:spPr>
          <a:xfrm>
            <a:off x="6989192" y="1784956"/>
            <a:ext cx="5043952" cy="4707919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EA0FD7D-9716-59EA-B984-CA1B999BACF9}"/>
              </a:ext>
            </a:extLst>
          </p:cNvPr>
          <p:cNvSpPr txBox="1"/>
          <p:nvPr/>
        </p:nvSpPr>
        <p:spPr>
          <a:xfrm>
            <a:off x="588579" y="1876757"/>
            <a:ext cx="6484883" cy="42780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1. Academic Achievement </a:t>
            </a:r>
          </a:p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(MAAP Proficiency &amp; Growth)</a:t>
            </a:r>
          </a:p>
          <a:p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endParaRPr lang="en-US" sz="3200" b="1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r>
              <a:rPr lang="en-US" sz="48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2. School Climate </a:t>
            </a:r>
          </a:p>
          <a:p>
            <a:r>
              <a:rPr lang="en-US" sz="3200" b="1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(JPS Thrive)</a:t>
            </a:r>
          </a:p>
        </p:txBody>
      </p:sp>
      <p:pic>
        <p:nvPicPr>
          <p:cNvPr id="9" name="Picture 8" descr="Logo&#10;&#10;Description automatically generated">
            <a:extLst>
              <a:ext uri="{FF2B5EF4-FFF2-40B4-BE49-F238E27FC236}">
                <a16:creationId xmlns:a16="http://schemas.microsoft.com/office/drawing/2014/main" id="{4D49DD7B-F40A-9889-8ED6-C66199B275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43848" y="3440415"/>
            <a:ext cx="1536700" cy="1397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09125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Jackson Public Schools">
      <a:dk1>
        <a:srgbClr val="273A7F"/>
      </a:dk1>
      <a:lt1>
        <a:srgbClr val="FFFFFF"/>
      </a:lt1>
      <a:dk2>
        <a:srgbClr val="273A7F"/>
      </a:dk2>
      <a:lt2>
        <a:srgbClr val="E7E6E6"/>
      </a:lt2>
      <a:accent1>
        <a:srgbClr val="FFD01B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307</TotalTime>
  <Words>169</Words>
  <Application>Microsoft Macintosh PowerPoint</Application>
  <PresentationFormat>Widescreen</PresentationFormat>
  <Paragraphs>42</Paragraphs>
  <Slides>8</Slides>
  <Notes>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5" baseType="lpstr">
      <vt:lpstr>Montserrat</vt:lpstr>
      <vt:lpstr>Calibri</vt:lpstr>
      <vt:lpstr>Noto Sans Symbols</vt:lpstr>
      <vt:lpstr>Arial</vt:lpstr>
      <vt:lpstr>Courier New</vt:lpstr>
      <vt:lpstr>Avenir</vt:lpstr>
      <vt:lpstr>Office Theme</vt:lpstr>
      <vt:lpstr>2022-2023 Goals &amp; Priorities</vt:lpstr>
      <vt:lpstr>Welcome back JPS Scholars!</vt:lpstr>
      <vt:lpstr>JPS Instructional Priorities (ABCs)</vt:lpstr>
      <vt:lpstr>Each principal is setting Academic &amp; School Climate goals!</vt:lpstr>
      <vt:lpstr>What would it take to ensure all JPS scholars THRIVE?</vt:lpstr>
      <vt:lpstr>Targeted Outcomes</vt:lpstr>
      <vt:lpstr>PowerPoint Presentation</vt:lpstr>
      <vt:lpstr>Each principal is setting Academic &amp; School Climate goals!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Let’s THRIVE: Setting School Climate Goals</dc:title>
  <dc:creator>Michael Cormack</dc:creator>
  <cp:lastModifiedBy>Michael Cormack</cp:lastModifiedBy>
  <cp:revision>14</cp:revision>
  <dcterms:created xsi:type="dcterms:W3CDTF">2020-08-13T03:29:17Z</dcterms:created>
  <dcterms:modified xsi:type="dcterms:W3CDTF">2022-08-16T21:49:35Z</dcterms:modified>
</cp:coreProperties>
</file>