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9" r:id="rId8"/>
    <p:sldId id="516" r:id="rId9"/>
    <p:sldId id="522" r:id="rId10"/>
    <p:sldId id="518" r:id="rId11"/>
    <p:sldId id="520" r:id="rId12"/>
    <p:sldId id="519" r:id="rId13"/>
    <p:sldId id="523" r:id="rId14"/>
    <p:sldId id="524" r:id="rId15"/>
    <p:sldId id="525" r:id="rId16"/>
    <p:sldId id="526" r:id="rId17"/>
    <p:sldId id="527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Gotham Bold" panose="020B0604020202020204" charset="0"/>
      <p:regular r:id="rId34"/>
      <p:bold r:id="rId35"/>
      <p:italic r:id="rId36"/>
      <p:boldItalic r:id="rId37"/>
    </p:embeddedFont>
    <p:embeddedFont>
      <p:font typeface="Gotham Medium Regular" panose="020B0604020202020204" charset="0"/>
      <p:regular r:id="rId38"/>
      <p:bold r:id="rId39"/>
      <p:italic r:id="rId40"/>
      <p:boldItalic r:id="rId41"/>
    </p:embeddedFont>
    <p:embeddedFont>
      <p:font typeface="Gotham Regular" panose="020B0604020202020204" charset="0"/>
      <p:regular r:id="rId42"/>
      <p:bold r:id="rId43"/>
      <p:italic r:id="rId44"/>
    </p:embeddedFont>
    <p:embeddedFont>
      <p:font typeface="Montserrat" panose="020B0604020202020204" charset="0"/>
      <p:bold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3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a46b0ee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aa46b0ee3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aa46b0ee3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7234d174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d7234d1748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d7234d1748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b750b5b4c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b750b5b4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3be94f4c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3be94f4c1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53be94f4c1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0682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C0B30A-F8DF-4D37-889E-1E674FEBF1E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21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0B30A-F8DF-4D37-889E-1E674FEBF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021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" y="3429000"/>
            <a:ext cx="2159000" cy="21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0330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11" descr="A person holding a red umbrella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5989" y="1448658"/>
            <a:ext cx="4907692" cy="490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04" y="5637467"/>
            <a:ext cx="1078992" cy="107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0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24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40DDBD-D76C-944B-9934-81A756213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875"/>
            <a:ext cx="4595309" cy="4595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45F190-BA67-CF44-AE4A-6975EF9D7F5A}"/>
              </a:ext>
            </a:extLst>
          </p:cNvPr>
          <p:cNvSpPr/>
          <p:nvPr userDrawn="1"/>
        </p:nvSpPr>
        <p:spPr>
          <a:xfrm rot="5400000">
            <a:off x="1410992" y="3325089"/>
            <a:ext cx="6008301" cy="54222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25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F96F-03ED-704F-AC5D-2A61CA53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D0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CE434-F223-1F42-B159-EFEF3302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DC0D-CA1D-B845-82DF-A5FF313E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1A34-DD67-AD43-9C85-D922E06E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507-7B1B-054E-AEE6-6F8325E5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B1EF1-B374-144A-8A42-905D33A67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614" y="397647"/>
            <a:ext cx="3726772" cy="14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79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-55606" y="-46038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4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DCAAD4-2B25-6949-8D9E-8C9DE9529C51}"/>
              </a:ext>
            </a:extLst>
          </p:cNvPr>
          <p:cNvSpPr/>
          <p:nvPr userDrawn="1"/>
        </p:nvSpPr>
        <p:spPr>
          <a:xfrm>
            <a:off x="691980" y="480274"/>
            <a:ext cx="10098493" cy="107285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00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0" y="6492875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8079" y="5310424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52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0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BFE7CCD-B7C0-D24B-9434-64AC5910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5" y="5642483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p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" y="3429000"/>
            <a:ext cx="2159000" cy="21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D7EE-BBBA-D44A-91A6-5CA879F4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4733-DDE4-6145-9C05-CB56F20D6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37F1A-C822-CB4A-9E70-6E4778CC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39ED1-FB88-7946-978E-4A598E23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8245B-29B0-1448-96F1-1C2EF10A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erson holding a red umbrella&#10;&#10;Description automatically generated">
            <a:extLst>
              <a:ext uri="{FF2B5EF4-FFF2-40B4-BE49-F238E27FC236}">
                <a16:creationId xmlns:a16="http://schemas.microsoft.com/office/drawing/2014/main" id="{3F435882-169A-B049-A7B6-416AA2EA9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5989" y="1448658"/>
            <a:ext cx="4907692" cy="4907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CA562-3368-0A4A-9A8B-CC0420BB6B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704" y="5637467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2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691980" y="480274"/>
            <a:ext cx="10098493" cy="107285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15186" y="5638350"/>
            <a:ext cx="1077226" cy="10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p5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52875"/>
            <a:ext cx="4595309" cy="459530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/>
          <p:nvPr/>
        </p:nvSpPr>
        <p:spPr>
          <a:xfrm rot="5400000">
            <a:off x="1410992" y="3325089"/>
            <a:ext cx="6008301" cy="54222"/>
          </a:xfrm>
          <a:prstGeom prst="rect">
            <a:avLst/>
          </a:prstGeom>
          <a:gradFill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273A7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01B"/>
              </a:buClr>
              <a:buSzPts val="6000"/>
              <a:buFont typeface="Montserrat"/>
              <a:buNone/>
              <a:defRPr sz="6000">
                <a:solidFill>
                  <a:srgbClr val="FFD01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FAA"/>
              </a:buClr>
              <a:buSzPts val="2000"/>
              <a:buNone/>
              <a:defRPr sz="2000">
                <a:solidFill>
                  <a:srgbClr val="8B8FA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FAA"/>
              </a:buClr>
              <a:buSzPts val="1800"/>
              <a:buNone/>
              <a:defRPr sz="1800">
                <a:solidFill>
                  <a:srgbClr val="8B8FA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FAA"/>
              </a:buClr>
              <a:buSzPts val="1600"/>
              <a:buNone/>
              <a:defRPr sz="1600">
                <a:solidFill>
                  <a:srgbClr val="8B8FA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FAA"/>
              </a:buClr>
              <a:buSzPts val="1600"/>
              <a:buNone/>
              <a:defRPr sz="1600">
                <a:solidFill>
                  <a:srgbClr val="8B8FA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FAA"/>
              </a:buClr>
              <a:buSzPts val="1600"/>
              <a:buNone/>
              <a:defRPr sz="1600">
                <a:solidFill>
                  <a:srgbClr val="8B8FA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FAA"/>
              </a:buClr>
              <a:buSzPts val="1600"/>
              <a:buNone/>
              <a:defRPr sz="1600">
                <a:solidFill>
                  <a:srgbClr val="8B8FA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FAA"/>
              </a:buClr>
              <a:buSzPts val="1600"/>
              <a:buNone/>
              <a:defRPr sz="1600">
                <a:solidFill>
                  <a:srgbClr val="8B8FA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FAA"/>
              </a:buClr>
              <a:buSzPts val="1600"/>
              <a:buNone/>
              <a:defRPr sz="1600">
                <a:solidFill>
                  <a:srgbClr val="8B8FAA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2614" y="397647"/>
            <a:ext cx="3726772" cy="143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-55606" y="-46038"/>
            <a:ext cx="12303211" cy="365125"/>
          </a:xfrm>
          <a:prstGeom prst="rect">
            <a:avLst/>
          </a:prstGeom>
          <a:gradFill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15186" y="5638350"/>
            <a:ext cx="1077226" cy="10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0" y="6492875"/>
            <a:ext cx="12303211" cy="365125"/>
          </a:xfrm>
          <a:prstGeom prst="rect">
            <a:avLst/>
          </a:prstGeom>
          <a:gradFill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8079" y="5310424"/>
            <a:ext cx="1077226" cy="10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9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186" y="5638350"/>
            <a:ext cx="1077226" cy="10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273A7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o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1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185" y="5642483"/>
            <a:ext cx="1078992" cy="107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37969-8EE2-0746-BA36-77D72150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1F11D-0022-2C4E-BA8C-7C511392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E46C-6083-A042-9420-4E67FE215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331E-FC0D-3141-92DF-CBAA84B94BD7}" type="datetimeFigureOut">
              <a:rPr lang="en-US" smtClean="0"/>
              <a:pPr/>
              <a:t>8/17/2021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E2A15-B8D7-674D-AD44-89B368669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BC7F-E126-494C-BE5C-4FE0E06F3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7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Medium Regular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ommons.wikimedia.org/wiki/File:Rooftop_Packaged_Units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VeQePB0hoA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File:Rooftop_Packaged_Units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ctrTitle"/>
          </p:nvPr>
        </p:nvSpPr>
        <p:spPr>
          <a:xfrm>
            <a:off x="4108862" y="1998695"/>
            <a:ext cx="797192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br>
              <a:rPr lang="en-US" sz="4400"/>
            </a:br>
            <a:r>
              <a:rPr lang="en-US" sz="4400"/>
              <a:t>Jackson Public Schools</a:t>
            </a:r>
            <a:br>
              <a:rPr lang="en-US" sz="4400"/>
            </a:br>
            <a:r>
              <a:rPr lang="en-US" sz="4400"/>
              <a:t>Board of Trustees Meeting</a:t>
            </a:r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ubTitle" idx="1"/>
          </p:nvPr>
        </p:nvSpPr>
        <p:spPr>
          <a:xfrm>
            <a:off x="4108863" y="4491059"/>
            <a:ext cx="797192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lang="en-US" sz="4200"/>
              <a:t>August 17,</a:t>
            </a:r>
            <a:r>
              <a:rPr lang="en-US" sz="4200">
                <a:latin typeface="Arial"/>
                <a:ea typeface="Arial"/>
                <a:cs typeface="Arial"/>
                <a:sym typeface="Arial"/>
              </a:rPr>
              <a:t> 202</a:t>
            </a:r>
            <a:r>
              <a:rPr lang="en-US" sz="4200"/>
              <a:t>1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lang="en-US" sz="4200"/>
              <a:t>5:30 p.m.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</p:txBody>
      </p:sp>
      <p:sp>
        <p:nvSpPr>
          <p:cNvPr id="99" name="Google Shape;99;p12"/>
          <p:cNvSpPr txBox="1"/>
          <p:nvPr/>
        </p:nvSpPr>
        <p:spPr>
          <a:xfrm>
            <a:off x="261257" y="6251585"/>
            <a:ext cx="53913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Errick L. Greene Ed.D., Superintendent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95B9910E-1AAA-436A-9E2F-2460F66E9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3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6D37-1475-4381-977F-2996E4E5E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COVID-19 DASHBOARD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C84717-6491-4657-9040-931CC4D96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585" y="1675227"/>
            <a:ext cx="1027883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6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FF9F9A3F-F1FD-4069-9DC9-099D7B86F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2166938"/>
            <a:ext cx="2387600" cy="1763713"/>
          </a:xfrm>
          <a:prstGeom prst="rect">
            <a:avLst/>
          </a:prstGeom>
        </p:spPr>
      </p:pic>
      <p:pic>
        <p:nvPicPr>
          <p:cNvPr id="7" name="Picture 7" descr="A picture containing person, person, bus, outdoor&#10;&#10;Description automatically generated">
            <a:extLst>
              <a:ext uri="{FF2B5EF4-FFF2-40B4-BE49-F238E27FC236}">
                <a16:creationId xmlns:a16="http://schemas.microsoft.com/office/drawing/2014/main" id="{731F91DC-FAFC-4FC0-BF15-DCAD3CC7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3998913"/>
            <a:ext cx="2387600" cy="1625600"/>
          </a:xfrm>
          <a:prstGeom prst="rect">
            <a:avLst/>
          </a:prstGeom>
        </p:spPr>
      </p:pic>
      <p:pic>
        <p:nvPicPr>
          <p:cNvPr id="10" name="Picture 10" descr="A picture containing person, indoor, standing, people&#10;&#10;Description automatically generated">
            <a:extLst>
              <a:ext uri="{FF2B5EF4-FFF2-40B4-BE49-F238E27FC236}">
                <a16:creationId xmlns:a16="http://schemas.microsoft.com/office/drawing/2014/main" id="{FE3168FB-DD75-46EE-B29C-CCE4F22D9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2166938"/>
            <a:ext cx="2540000" cy="1741488"/>
          </a:xfrm>
          <a:prstGeom prst="rect">
            <a:avLst/>
          </a:prstGeom>
        </p:spPr>
      </p:pic>
      <p:pic>
        <p:nvPicPr>
          <p:cNvPr id="5" name="Picture 5" descr="A picture containing person, sport, posing, bicycling&#10;&#10;Description automatically generated">
            <a:extLst>
              <a:ext uri="{FF2B5EF4-FFF2-40B4-BE49-F238E27FC236}">
                <a16:creationId xmlns:a16="http://schemas.microsoft.com/office/drawing/2014/main" id="{5C6036FA-4E0E-4852-9B56-08EFB2886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3976688"/>
            <a:ext cx="2540000" cy="16478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1FE0ED7-4667-4770-A114-3538EFB2B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9175" y="2166938"/>
            <a:ext cx="2489200" cy="1693863"/>
          </a:xfrm>
        </p:spPr>
      </p:pic>
      <p:pic>
        <p:nvPicPr>
          <p:cNvPr id="9" name="Picture 9" descr="A picture containing person, standing, posing&#10;&#10;Description automatically generated">
            <a:extLst>
              <a:ext uri="{FF2B5EF4-FFF2-40B4-BE49-F238E27FC236}">
                <a16:creationId xmlns:a16="http://schemas.microsoft.com/office/drawing/2014/main" id="{C559833A-F410-4185-958C-2ABC88CF9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225" y="2166938"/>
            <a:ext cx="2498725" cy="1693863"/>
          </a:xfrm>
          <a:prstGeom prst="rect">
            <a:avLst/>
          </a:prstGeom>
        </p:spPr>
      </p:pic>
      <p:pic>
        <p:nvPicPr>
          <p:cNvPr id="8" name="Picture 8" descr="A picture containing text, table, indoor, person&#10;&#10;Description automatically generated">
            <a:extLst>
              <a:ext uri="{FF2B5EF4-FFF2-40B4-BE49-F238E27FC236}">
                <a16:creationId xmlns:a16="http://schemas.microsoft.com/office/drawing/2014/main" id="{AC5BE66B-5D1A-4A9F-9CD6-755E683A5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9175" y="3930650"/>
            <a:ext cx="2493963" cy="169386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2F5CF5A-F5CD-478A-AF00-8948B76808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988" y="3930650"/>
            <a:ext cx="2493963" cy="169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137852-59E8-49F5-9DEF-E7535099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FIRST DAY OF SCHOOL</a:t>
            </a:r>
          </a:p>
        </p:txBody>
      </p:sp>
    </p:spTree>
    <p:extLst>
      <p:ext uri="{BB962C8B-B14F-4D97-AF65-F5344CB8AC3E}">
        <p14:creationId xmlns:p14="http://schemas.microsoft.com/office/powerpoint/2010/main" val="3278434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AEB18-6807-4705-AD47-14A522FF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2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13C26-9FC7-4A28-A05A-7D2B1878D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98" y="2267170"/>
            <a:ext cx="4613919" cy="813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 dirty="0">
              <a:latin typeface="+mn-lt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CDF9E61E-7733-434D-9D57-98037E84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631" y="95044"/>
            <a:ext cx="5101353" cy="308631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12849D6-B10C-4EE6-9988-A8B8B0B14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02" y="3315854"/>
            <a:ext cx="5176945" cy="3455611"/>
          </a:xfrm>
          <a:prstGeom prst="rect">
            <a:avLst/>
          </a:prstGeom>
        </p:spPr>
      </p:pic>
      <p:pic>
        <p:nvPicPr>
          <p:cNvPr id="6" name="Picture 6" descr="A picture containing outdoor, trash&#10;&#10;Description automatically generated">
            <a:extLst>
              <a:ext uri="{FF2B5EF4-FFF2-40B4-BE49-F238E27FC236}">
                <a16:creationId xmlns:a16="http://schemas.microsoft.com/office/drawing/2014/main" id="{259689CC-3358-4CDE-8436-7C64EBE46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65301" y="3315854"/>
            <a:ext cx="5216016" cy="3455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97E83A-8A88-405A-9CA8-9C34BF30EB67}"/>
              </a:ext>
            </a:extLst>
          </p:cNvPr>
          <p:cNvSpPr txBox="1"/>
          <p:nvPr/>
        </p:nvSpPr>
        <p:spPr>
          <a:xfrm>
            <a:off x="9559849" y="657141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215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AE869-5F49-413E-93C5-84BFE50D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RETURN TO LEARN &amp; COVID-19</a:t>
            </a:r>
          </a:p>
        </p:txBody>
      </p:sp>
      <p:pic>
        <p:nvPicPr>
          <p:cNvPr id="4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50D7119-1434-4017-8612-FD1BF47C3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708" y="1675227"/>
            <a:ext cx="915458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6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95B9910E-1AAA-436A-9E2F-2460F66E9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56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06D37-1475-4381-977F-2996E4E5E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COVID-19 DASHBOARD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C84717-6491-4657-9040-931CC4D96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585" y="1675227"/>
            <a:ext cx="1027883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59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334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606967" y="0"/>
            <a:ext cx="11585033" cy="32339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7"/>
          <p:cNvSpPr txBox="1">
            <a:spLocks noGrp="1"/>
          </p:cNvSpPr>
          <p:nvPr>
            <p:ph type="title"/>
          </p:nvPr>
        </p:nvSpPr>
        <p:spPr>
          <a:xfrm>
            <a:off x="1166649" y="721805"/>
            <a:ext cx="10258732" cy="214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</a:pPr>
            <a:r>
              <a:rPr lang="en-US" sz="5100"/>
              <a:t>Item VI: </a:t>
            </a:r>
            <a:br>
              <a:rPr lang="en-US" sz="5100"/>
            </a:br>
            <a:r>
              <a:rPr lang="en-US" sz="3500"/>
              <a:t>Public Participation for General Comments and/or Proposed Policy Issues</a:t>
            </a:r>
            <a:endParaRPr sz="3500"/>
          </a:p>
        </p:txBody>
      </p:sp>
      <p:grpSp>
        <p:nvGrpSpPr>
          <p:cNvPr id="183" name="Google Shape;183;p17"/>
          <p:cNvGrpSpPr/>
          <p:nvPr/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84" name="Google Shape;184;p17"/>
            <p:cNvSpPr/>
            <p:nvPr/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7"/>
          <p:cNvSpPr/>
          <p:nvPr/>
        </p:nvSpPr>
        <p:spPr>
          <a:xfrm>
            <a:off x="-1" y="3233984"/>
            <a:ext cx="606972" cy="362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1"/>
          </p:nvPr>
        </p:nvSpPr>
        <p:spPr>
          <a:xfrm>
            <a:off x="1166649" y="3509010"/>
            <a:ext cx="10649299" cy="305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"/>
          <p:cNvSpPr txBox="1">
            <a:spLocks noGrp="1"/>
          </p:cNvSpPr>
          <p:nvPr>
            <p:ph type="title"/>
          </p:nvPr>
        </p:nvSpPr>
        <p:spPr>
          <a:xfrm>
            <a:off x="662609" y="365125"/>
            <a:ext cx="10691191" cy="1325563"/>
          </a:xfrm>
          <a:prstGeom prst="rect">
            <a:avLst/>
          </a:prstGeom>
          <a:solidFill>
            <a:srgbClr val="FFD01B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 sz="4100"/>
              <a:t>Item VII: Information Items Only:</a:t>
            </a:r>
            <a:endParaRPr sz="4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endParaRPr sz="4100"/>
          </a:p>
        </p:txBody>
      </p:sp>
      <p:sp>
        <p:nvSpPr>
          <p:cNvPr id="212" name="Google Shape;212;p18"/>
          <p:cNvSpPr txBox="1">
            <a:spLocks noGrp="1"/>
          </p:cNvSpPr>
          <p:nvPr>
            <p:ph type="body" idx="1"/>
          </p:nvPr>
        </p:nvSpPr>
        <p:spPr>
          <a:xfrm>
            <a:off x="662600" y="1428075"/>
            <a:ext cx="10446300" cy="46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3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3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425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AutoNum type="alphaUcPeriod"/>
            </a:pPr>
            <a:r>
              <a:rPr lang="en-US" sz="1500"/>
              <a:t>Review to Award RFP 2021-10 of Translation, Transcribing, and Interpreting Vendor, Cal Interpreting and Translation (CIT) Rajeeni Scott, Ph.D., Executive Director | Office of School Support</a:t>
            </a:r>
            <a:endParaRPr sz="15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title"/>
          </p:nvPr>
        </p:nvSpPr>
        <p:spPr>
          <a:xfrm>
            <a:off x="662600" y="384800"/>
            <a:ext cx="11025600" cy="1811400"/>
          </a:xfrm>
          <a:prstGeom prst="rect">
            <a:avLst/>
          </a:prstGeom>
          <a:solidFill>
            <a:srgbClr val="FFD01B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 sz="4100"/>
              <a:t>Item VIII: Information/Action Items</a:t>
            </a:r>
            <a:endParaRPr sz="4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endParaRPr sz="4100"/>
          </a:p>
        </p:txBody>
      </p:sp>
      <p:sp>
        <p:nvSpPr>
          <p:cNvPr id="219" name="Google Shape;219;p19"/>
          <p:cNvSpPr txBox="1">
            <a:spLocks noGrp="1"/>
          </p:cNvSpPr>
          <p:nvPr>
            <p:ph type="body" idx="1"/>
          </p:nvPr>
        </p:nvSpPr>
        <p:spPr>
          <a:xfrm>
            <a:off x="662600" y="2423425"/>
            <a:ext cx="10446300" cy="3405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Arial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of District to District Transfer (Incoming/Outgoing)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(Dr. Griffith)</a:t>
            </a: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of Bid 3192 – Chromebooks, Laptops, and Desktop Computers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(Erin Mason, ED Information Technology)</a:t>
            </a: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300"/>
              <a:buFont typeface="Arial"/>
              <a:buAutoNum type="alphaUcPeriod"/>
            </a:pP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to Award RFP #2021-03 the Agreement between William Carey University and the Jackson Public School District (JPSD) </a:t>
            </a:r>
            <a:r>
              <a:rPr lang="en-US" sz="12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Tommy Nalls, Jr. Ed.D</a:t>
            </a:r>
            <a:r>
              <a:rPr lang="en-US" sz="13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.,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Director of Recruitment</a:t>
            </a:r>
            <a:endParaRPr sz="1000" b="1">
              <a:solidFill>
                <a:srgbClr val="C45911"/>
              </a:solidFill>
              <a:highlight>
                <a:srgbClr val="F2F2F2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Arial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to Award of RFP #2021-07 K-12 Core Curriculum Digital Resources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(Dr. Smith, ED Office of Teaching and Learning)</a:t>
            </a: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Arial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of the Agreement between the Mississippi Symphony Orchestra (MSO) and the Jackson Public School District (JPSD)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(Dr. Smith, ED Office of Teaching and Learning)</a:t>
            </a:r>
            <a:endParaRPr sz="1100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Arial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of Agreement with RFP 2021-08 Advanced Instructional Management (AIM) and Jackson Public School District (JPSD)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(Dr. Smith, ED Office of Teaching and Learning)</a:t>
            </a: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Arial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of Amendment of the Job Description of McKinney-Vento Manager (Homeless)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Dr. Merritt, Chief of Staff</a:t>
            </a: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Arial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of Agreement between AMR Company:  Mobile Medic Ambulance Service, Inc., d/b/a American Medical Response (AMR) and the Jackson Public School District (JPSD)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Coach Jones, ED of Athletics</a:t>
            </a: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Arial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to Rescind the Contract between Jackson Public Schools and J. Walker and Company, APC for Audit Services and to Award a One-Year Contract to Fortenberry &amp; Ballard, PC for the Annual Audit for Fiscal Year ended June 30, 2021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(Margaret Purnell, Interim Chief Financial Officer)</a:t>
            </a: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100"/>
              <a:buFont typeface="Arial"/>
              <a:buAutoNum type="alphaUcPeriod"/>
            </a:pPr>
            <a:r>
              <a:rPr lang="en-US" sz="110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Approval of Donations </a:t>
            </a: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(Margaret Purnell, Interim Chief Financial Officer)</a:t>
            </a: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solidFill>
                <a:srgbClr val="4472C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/>
          </a:p>
        </p:txBody>
      </p:sp>
      <p:sp>
        <p:nvSpPr>
          <p:cNvPr id="220" name="Google Shape;220;p1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ctrTitle"/>
          </p:nvPr>
        </p:nvSpPr>
        <p:spPr>
          <a:xfrm>
            <a:off x="5694768" y="1258653"/>
            <a:ext cx="6374400" cy="605700"/>
          </a:xfrm>
          <a:prstGeom prst="rect">
            <a:avLst/>
          </a:prstGeom>
          <a:solidFill>
            <a:srgbClr val="FFD01B">
              <a:alpha val="37647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lang="en-US" sz="3200">
                <a:latin typeface="Montserrat"/>
                <a:ea typeface="Montserrat"/>
                <a:cs typeface="Montserrat"/>
                <a:sym typeface="Montserrat"/>
              </a:rPr>
              <a:t>Our Agenda</a:t>
            </a:r>
            <a:endParaRPr sz="3200"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5480750" y="1864350"/>
            <a:ext cx="6588600" cy="4883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01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 to Order</a:t>
            </a:r>
            <a:endParaRPr sz="2200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Establishment of Quorum</a:t>
            </a:r>
            <a:endParaRPr sz="2200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Adoption of Agenda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romanUcPeriod"/>
            </a:pPr>
            <a:r>
              <a:rPr lang="en-US" sz="1400" b="1"/>
              <a:t>Reading and Approving Minutes</a:t>
            </a:r>
            <a:endParaRPr sz="1400" b="1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romanUcPeriod"/>
            </a:pPr>
            <a:r>
              <a:rPr lang="en-US" sz="1400" b="1"/>
              <a:t>Superintendent’s Report</a:t>
            </a:r>
            <a:endParaRPr sz="1400" b="1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Participation and/or Proposed Policy Issues</a:t>
            </a:r>
            <a:endParaRPr sz="2200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/>
              <a:t>Information Only Items</a:t>
            </a:r>
            <a:endParaRPr sz="1400" b="1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Information/Action Items</a:t>
            </a:r>
            <a:endParaRPr sz="2200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Consent Agenda Items – Finance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romanUcPeriod"/>
            </a:pPr>
            <a:r>
              <a:rPr lang="en-US" sz="1400" b="1"/>
              <a:t>Consent Agenda Items - General</a:t>
            </a:r>
            <a:endParaRPr sz="1400" b="1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Consent Agenda Items – Personnel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Consideration to Hold Executive Session</a:t>
            </a:r>
            <a:endParaRPr sz="2200"/>
          </a:p>
          <a:p>
            <a:pPr marL="514350" lvl="0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romanU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Adjourn</a:t>
            </a:r>
            <a:endParaRPr sz="2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"/>
          <p:cNvSpPr txBox="1">
            <a:spLocks noGrp="1"/>
          </p:cNvSpPr>
          <p:nvPr>
            <p:ph type="title"/>
          </p:nvPr>
        </p:nvSpPr>
        <p:spPr>
          <a:xfrm>
            <a:off x="663065" y="397566"/>
            <a:ext cx="10453170" cy="1969115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"/>
              <a:buNone/>
            </a:pPr>
            <a:r>
              <a:rPr lang="en-US" sz="5400"/>
              <a:t>Item IX:</a:t>
            </a:r>
            <a:br>
              <a:rPr lang="en-US" sz="5400"/>
            </a:br>
            <a:r>
              <a:rPr lang="en-US" sz="3959"/>
              <a:t>Consent Agenda Items – Finance (Margaret Purnell, Interim CFO)</a:t>
            </a:r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body" idx="1"/>
          </p:nvPr>
        </p:nvSpPr>
        <p:spPr>
          <a:xfrm>
            <a:off x="663065" y="2822713"/>
            <a:ext cx="10258733" cy="375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228600" lvl="0" indent="-215900" algn="l" rtl="0">
              <a:spcBef>
                <a:spcPts val="100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Approval of Recommendation to Disposed of Surplus Property</a:t>
            </a:r>
            <a:endParaRPr sz="1600"/>
          </a:p>
          <a:p>
            <a:pPr marL="228600" lvl="0" indent="-215900" algn="l" rtl="0">
              <a:spcBef>
                <a:spcPts val="100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Approval of the Accounts Payable Claims Docket and the Ratification of the Travel Claims for the Period of July 24, 2021 through August 6, 2021</a:t>
            </a:r>
            <a:endParaRPr sz="1600"/>
          </a:p>
          <a:p>
            <a:pPr marL="228600" lvl="0" indent="-215900" algn="l" rtl="0">
              <a:spcBef>
                <a:spcPts val="100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Approval of Various Bids</a:t>
            </a:r>
            <a:endParaRPr sz="1600"/>
          </a:p>
          <a:p>
            <a:pPr marL="228600" lvl="0" indent="-215900" algn="l" rtl="0">
              <a:spcBef>
                <a:spcPts val="100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Approval of Single Source Award to Hatch Solutions for WePlaySmart tables</a:t>
            </a:r>
            <a:endParaRPr sz="1600"/>
          </a:p>
          <a:p>
            <a:pPr marL="228600" lvl="0" indent="-215900" algn="l" rtl="0">
              <a:spcBef>
                <a:spcPts val="100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Approval to Award Contract Adjustment Change Order #1 (Add $40,000) for the Lanier High School Building Facade and Door Improvements</a:t>
            </a:r>
            <a:endParaRPr sz="1600"/>
          </a:p>
          <a:p>
            <a:pPr marL="228600" lvl="0" indent="-215900" algn="l" rtl="0">
              <a:spcBef>
                <a:spcPts val="100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Approval to Award Contract Adjustment Change Order #1 (Credit $8,383.46) for the Green Elementary School Renovations</a:t>
            </a:r>
            <a:endParaRPr sz="1600"/>
          </a:p>
          <a:p>
            <a:pPr marL="228600" lvl="0" indent="-215900" algn="l" rtl="0">
              <a:spcBef>
                <a:spcPts val="1000"/>
              </a:spcBef>
              <a:spcAft>
                <a:spcPts val="0"/>
              </a:spcAft>
              <a:buSzPts val="1600"/>
              <a:buAutoNum type="alphaUcPeriod"/>
            </a:pPr>
            <a:r>
              <a:rPr lang="en-US" sz="1600"/>
              <a:t>Approval to Reject Bid 3194 Wells APAC</a:t>
            </a:r>
            <a:endParaRPr sz="1600"/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 txBox="1">
            <a:spLocks noGrp="1"/>
          </p:cNvSpPr>
          <p:nvPr>
            <p:ph type="title"/>
          </p:nvPr>
        </p:nvSpPr>
        <p:spPr>
          <a:xfrm>
            <a:off x="663065" y="397566"/>
            <a:ext cx="10453200" cy="196920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"/>
              <a:buNone/>
            </a:pPr>
            <a:r>
              <a:rPr lang="en-US" sz="5400"/>
              <a:t>Item X: </a:t>
            </a:r>
            <a:br>
              <a:rPr lang="en-US" sz="5400"/>
            </a:br>
            <a:r>
              <a:rPr lang="en-US" sz="3959"/>
              <a:t>Consent Agenda Items – General </a:t>
            </a:r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body" idx="1"/>
          </p:nvPr>
        </p:nvSpPr>
        <p:spPr>
          <a:xfrm>
            <a:off x="663075" y="2466650"/>
            <a:ext cx="10548900" cy="4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100"/>
          </a:p>
          <a:p>
            <a:pPr marL="228600" lvl="0" indent="-203200" algn="l" rtl="0">
              <a:spcBef>
                <a:spcPts val="1000"/>
              </a:spcBef>
              <a:spcAft>
                <a:spcPts val="0"/>
              </a:spcAft>
              <a:buSzPts val="1400"/>
              <a:buAutoNum type="alphaUcPeriod"/>
            </a:pPr>
            <a:r>
              <a:rPr lang="en-US" sz="1300"/>
              <a:t>Approval of Agreement between Cayen Systems and the Jackson Public School District (JPSD)</a:t>
            </a:r>
            <a:endParaRPr sz="1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2"/>
          <p:cNvSpPr/>
          <p:nvPr/>
        </p:nvSpPr>
        <p:spPr>
          <a:xfrm>
            <a:off x="-1" y="1"/>
            <a:ext cx="606900" cy="3234000"/>
          </a:xfrm>
          <a:prstGeom prst="rect">
            <a:avLst/>
          </a:prstGeom>
          <a:solidFill>
            <a:srgbClr val="334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606967" y="0"/>
            <a:ext cx="11585100" cy="323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2"/>
          <p:cNvSpPr txBox="1">
            <a:spLocks noGrp="1"/>
          </p:cNvSpPr>
          <p:nvPr>
            <p:ph type="title"/>
          </p:nvPr>
        </p:nvSpPr>
        <p:spPr>
          <a:xfrm>
            <a:off x="1243087" y="882127"/>
            <a:ext cx="101823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3600"/>
              <a:t>Item XI:</a:t>
            </a:r>
            <a:br>
              <a:rPr lang="en-US" sz="3600"/>
            </a:br>
            <a:r>
              <a:rPr lang="en-US" sz="3600"/>
              <a:t>Consent Agenda Items – Personnel</a:t>
            </a:r>
            <a:endParaRPr/>
          </a:p>
        </p:txBody>
      </p:sp>
      <p:grpSp>
        <p:nvGrpSpPr>
          <p:cNvPr id="244" name="Google Shape;244;p22"/>
          <p:cNvGrpSpPr/>
          <p:nvPr/>
        </p:nvGrpSpPr>
        <p:grpSpPr>
          <a:xfrm>
            <a:off x="1188720" y="73152"/>
            <a:ext cx="1178898" cy="232836"/>
            <a:chOff x="1188720" y="73152"/>
            <a:chExt cx="1178898" cy="232836"/>
          </a:xfrm>
        </p:grpSpPr>
        <p:sp>
          <p:nvSpPr>
            <p:cNvPr id="245" name="Google Shape;245;p22"/>
            <p:cNvSpPr/>
            <p:nvPr/>
          </p:nvSpPr>
          <p:spPr>
            <a:xfrm>
              <a:off x="1688541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2"/>
            <p:cNvSpPr/>
            <p:nvPr/>
          </p:nvSpPr>
          <p:spPr>
            <a:xfrm>
              <a:off x="1688541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1563586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2"/>
            <p:cNvSpPr/>
            <p:nvPr/>
          </p:nvSpPr>
          <p:spPr>
            <a:xfrm>
              <a:off x="1563586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2"/>
            <p:cNvSpPr/>
            <p:nvPr/>
          </p:nvSpPr>
          <p:spPr>
            <a:xfrm>
              <a:off x="1438631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2"/>
            <p:cNvSpPr/>
            <p:nvPr/>
          </p:nvSpPr>
          <p:spPr>
            <a:xfrm>
              <a:off x="1438631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2"/>
            <p:cNvSpPr/>
            <p:nvPr/>
          </p:nvSpPr>
          <p:spPr>
            <a:xfrm>
              <a:off x="1313675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2"/>
            <p:cNvSpPr/>
            <p:nvPr/>
          </p:nvSpPr>
          <p:spPr>
            <a:xfrm>
              <a:off x="1313675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2"/>
            <p:cNvSpPr/>
            <p:nvPr/>
          </p:nvSpPr>
          <p:spPr>
            <a:xfrm>
              <a:off x="1188720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2"/>
            <p:cNvSpPr/>
            <p:nvPr/>
          </p:nvSpPr>
          <p:spPr>
            <a:xfrm>
              <a:off x="1188720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2"/>
            <p:cNvSpPr/>
            <p:nvPr/>
          </p:nvSpPr>
          <p:spPr>
            <a:xfrm>
              <a:off x="2313318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2"/>
            <p:cNvSpPr/>
            <p:nvPr/>
          </p:nvSpPr>
          <p:spPr>
            <a:xfrm>
              <a:off x="2313318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2"/>
            <p:cNvSpPr/>
            <p:nvPr/>
          </p:nvSpPr>
          <p:spPr>
            <a:xfrm>
              <a:off x="2188363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2"/>
            <p:cNvSpPr/>
            <p:nvPr/>
          </p:nvSpPr>
          <p:spPr>
            <a:xfrm>
              <a:off x="2188363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2063408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2"/>
            <p:cNvSpPr/>
            <p:nvPr/>
          </p:nvSpPr>
          <p:spPr>
            <a:xfrm>
              <a:off x="2063408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2"/>
            <p:cNvSpPr/>
            <p:nvPr/>
          </p:nvSpPr>
          <p:spPr>
            <a:xfrm>
              <a:off x="1938452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>
              <a:off x="1938452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2"/>
            <p:cNvSpPr/>
            <p:nvPr/>
          </p:nvSpPr>
          <p:spPr>
            <a:xfrm>
              <a:off x="1813497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1813497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22"/>
          <p:cNvSpPr/>
          <p:nvPr/>
        </p:nvSpPr>
        <p:spPr>
          <a:xfrm>
            <a:off x="-1" y="3233984"/>
            <a:ext cx="606900" cy="36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1"/>
          </p:nvPr>
        </p:nvSpPr>
        <p:spPr>
          <a:xfrm>
            <a:off x="1313675" y="3509010"/>
            <a:ext cx="10111800" cy="18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42950" lvl="0" indent="-539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/>
          </a:p>
          <a:p>
            <a:pPr marL="742950" lvl="0" indent="-539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lphaUcPeriod"/>
            </a:pPr>
            <a:r>
              <a:rPr lang="en-US" sz="3200"/>
              <a:t>Approval of Staff Personnel Matters </a:t>
            </a:r>
            <a:r>
              <a:rPr lang="en-US" sz="3200" b="1"/>
              <a:t>(Saundra Lyons)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3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334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3"/>
          <p:cNvSpPr/>
          <p:nvPr/>
        </p:nvSpPr>
        <p:spPr>
          <a:xfrm>
            <a:off x="606967" y="0"/>
            <a:ext cx="11585033" cy="32339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1166649" y="721805"/>
            <a:ext cx="10258732" cy="214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</a:pPr>
            <a:r>
              <a:rPr lang="en-US" sz="6000"/>
              <a:t>Item XII-XIII: </a:t>
            </a:r>
            <a:br>
              <a:rPr lang="en-US" sz="4700"/>
            </a:br>
            <a:r>
              <a:rPr lang="en-US"/>
              <a:t>Consideration to Hold an Executive Session &amp; Adjournment</a:t>
            </a:r>
            <a:endParaRPr/>
          </a:p>
        </p:txBody>
      </p:sp>
      <p:grpSp>
        <p:nvGrpSpPr>
          <p:cNvPr id="275" name="Google Shape;275;p23"/>
          <p:cNvGrpSpPr/>
          <p:nvPr/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276" name="Google Shape;276;p23"/>
            <p:cNvSpPr/>
            <p:nvPr/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3"/>
            <p:cNvSpPr/>
            <p:nvPr/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23"/>
          <p:cNvSpPr/>
          <p:nvPr/>
        </p:nvSpPr>
        <p:spPr>
          <a:xfrm>
            <a:off x="-1" y="3233984"/>
            <a:ext cx="606972" cy="362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24"/>
          <p:cNvPicPr preferRelativeResize="0"/>
          <p:nvPr/>
        </p:nvPicPr>
        <p:blipFill rotWithShape="1">
          <a:blip r:embed="rId3">
            <a:alphaModFix/>
          </a:blip>
          <a:srcRect l="11711" r="-1" b="-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4"/>
          <p:cNvSpPr/>
          <p:nvPr/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dk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4"/>
          <p:cNvSpPr txBox="1">
            <a:spLocks noGrp="1"/>
          </p:cNvSpPr>
          <p:nvPr>
            <p:ph type="title"/>
          </p:nvPr>
        </p:nvSpPr>
        <p:spPr>
          <a:xfrm>
            <a:off x="603671" y="721805"/>
            <a:ext cx="4437664" cy="214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</a:pPr>
            <a:r>
              <a:rPr lang="en-US" sz="4800">
                <a:solidFill>
                  <a:schemeClr val="lt1"/>
                </a:solidFill>
              </a:rPr>
              <a:t>For the Latest Information</a:t>
            </a:r>
            <a:endParaRPr/>
          </a:p>
        </p:txBody>
      </p:sp>
      <p:sp>
        <p:nvSpPr>
          <p:cNvPr id="305" name="Google Shape;305;p24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334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4"/>
          <p:cNvGrpSpPr/>
          <p:nvPr/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307" name="Google Shape;307;p24"/>
            <p:cNvSpPr/>
            <p:nvPr/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24"/>
          <p:cNvSpPr/>
          <p:nvPr/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1"/>
          </p:nvPr>
        </p:nvSpPr>
        <p:spPr>
          <a:xfrm>
            <a:off x="486890" y="3285015"/>
            <a:ext cx="5098364" cy="323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</a:pPr>
            <a:r>
              <a:rPr lang="en-US" sz="3500">
                <a:solidFill>
                  <a:schemeClr val="lt1"/>
                </a:solidFill>
              </a:rPr>
              <a:t>Visit our website at </a:t>
            </a:r>
            <a:r>
              <a:rPr lang="en-US" sz="3200" b="1">
                <a:solidFill>
                  <a:schemeClr val="lt1"/>
                </a:solidFill>
              </a:rPr>
              <a:t>www.jackson.k12.ms.us</a:t>
            </a:r>
            <a:r>
              <a:rPr lang="en-US" sz="3200">
                <a:solidFill>
                  <a:schemeClr val="lt1"/>
                </a:solidFill>
              </a:rPr>
              <a:t>.</a:t>
            </a:r>
            <a:endParaRPr sz="16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</a:pPr>
            <a:r>
              <a:rPr lang="en-US" sz="3500">
                <a:solidFill>
                  <a:schemeClr val="lt1"/>
                </a:solidFill>
              </a:rPr>
              <a:t>Like Us on </a:t>
            </a:r>
            <a:r>
              <a:rPr lang="en-US" sz="3500" b="1">
                <a:solidFill>
                  <a:schemeClr val="lt1"/>
                </a:solidFill>
              </a:rPr>
              <a:t>Facebook</a:t>
            </a:r>
            <a:r>
              <a:rPr lang="en-US" sz="3500">
                <a:solidFill>
                  <a:schemeClr val="lt1"/>
                </a:solidFill>
              </a:rPr>
              <a:t>, Follow Us on </a:t>
            </a:r>
            <a:r>
              <a:rPr lang="en-US" sz="3500" b="1">
                <a:solidFill>
                  <a:schemeClr val="lt1"/>
                </a:solidFill>
              </a:rPr>
              <a:t>Twitter</a:t>
            </a:r>
            <a:r>
              <a:rPr lang="en-US" sz="3500">
                <a:solidFill>
                  <a:schemeClr val="lt1"/>
                </a:solidFill>
              </a:rPr>
              <a:t>, &amp; Subscribe to Our </a:t>
            </a:r>
            <a:r>
              <a:rPr lang="en-US" sz="3500" b="1">
                <a:solidFill>
                  <a:schemeClr val="lt1"/>
                </a:solidFill>
              </a:rPr>
              <a:t>YouTube</a:t>
            </a:r>
            <a:r>
              <a:rPr lang="en-US" sz="3500">
                <a:solidFill>
                  <a:schemeClr val="lt1"/>
                </a:solidFill>
              </a:rPr>
              <a:t> Channel.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334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606967" y="0"/>
            <a:ext cx="11585033" cy="32339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66649" y="721805"/>
            <a:ext cx="10258732" cy="214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</a:pPr>
            <a:r>
              <a:rPr lang="en-US" sz="6000"/>
              <a:t>Items I-IV: </a:t>
            </a:r>
            <a:br>
              <a:rPr lang="en-US" sz="6000"/>
            </a:br>
            <a:r>
              <a:rPr lang="en-US" sz="6000"/>
              <a:t>Dr. Ed Sivak, Jr.</a:t>
            </a:r>
            <a:endParaRPr sz="6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</a:pPr>
            <a:r>
              <a:rPr lang="en-US"/>
              <a:t>Board President</a:t>
            </a:r>
            <a:endParaRPr sz="6000"/>
          </a:p>
        </p:txBody>
      </p:sp>
      <p:grpSp>
        <p:nvGrpSpPr>
          <p:cNvPr id="115" name="Google Shape;115;p14"/>
          <p:cNvGrpSpPr/>
          <p:nvPr/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16" name="Google Shape;116;p14"/>
            <p:cNvSpPr/>
            <p:nvPr/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4"/>
          <p:cNvSpPr/>
          <p:nvPr/>
        </p:nvSpPr>
        <p:spPr>
          <a:xfrm>
            <a:off x="-1" y="3233984"/>
            <a:ext cx="606972" cy="362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4"/>
          <p:cNvSpPr txBox="1">
            <a:spLocks noGrp="1"/>
          </p:cNvSpPr>
          <p:nvPr>
            <p:ph type="body" idx="1"/>
          </p:nvPr>
        </p:nvSpPr>
        <p:spPr>
          <a:xfrm>
            <a:off x="606975" y="3285000"/>
            <a:ext cx="9636000" cy="31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romanUcPeriod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Call to Order</a:t>
            </a:r>
            <a:endParaRPr sz="27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romanUcPeriod"/>
            </a:pPr>
            <a:r>
              <a:rPr lang="en-US" sz="2400"/>
              <a:t>Establishment of a Quorum</a:t>
            </a:r>
            <a:endParaRPr sz="27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romanUcPeriod"/>
            </a:pPr>
            <a:r>
              <a:rPr lang="en-US" sz="2400"/>
              <a:t>Adoption of the Agenda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romanUcPeriod"/>
            </a:pPr>
            <a:r>
              <a:rPr lang="en-US" sz="2400"/>
              <a:t>Reading and Approving Minutes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b="1"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-1" y="1"/>
            <a:ext cx="606900" cy="3234000"/>
          </a:xfrm>
          <a:prstGeom prst="rect">
            <a:avLst/>
          </a:prstGeom>
          <a:solidFill>
            <a:srgbClr val="334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606967" y="0"/>
            <a:ext cx="11585100" cy="323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/>
          </p:nvPr>
        </p:nvSpPr>
        <p:spPr>
          <a:xfrm>
            <a:off x="1166649" y="721805"/>
            <a:ext cx="10258800" cy="21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Montserrat"/>
              <a:buNone/>
            </a:pPr>
            <a:r>
              <a:rPr lang="en-US" sz="4600"/>
              <a:t>Item V: Superintendent’s Report</a:t>
            </a:r>
            <a:br>
              <a:rPr lang="en-US" sz="4600"/>
            </a:br>
            <a:r>
              <a:rPr lang="en-US" sz="3900"/>
              <a:t>Errick L. Greene. Ed.D.</a:t>
            </a:r>
            <a:endParaRPr sz="3900"/>
          </a:p>
        </p:txBody>
      </p:sp>
      <p:grpSp>
        <p:nvGrpSpPr>
          <p:cNvPr id="146" name="Google Shape;146;p15"/>
          <p:cNvGrpSpPr/>
          <p:nvPr/>
        </p:nvGrpSpPr>
        <p:grpSpPr>
          <a:xfrm>
            <a:off x="1188720" y="73152"/>
            <a:ext cx="1178898" cy="232836"/>
            <a:chOff x="1188720" y="73152"/>
            <a:chExt cx="1178898" cy="232836"/>
          </a:xfrm>
        </p:grpSpPr>
        <p:sp>
          <p:nvSpPr>
            <p:cNvPr id="147" name="Google Shape;147;p15"/>
            <p:cNvSpPr/>
            <p:nvPr/>
          </p:nvSpPr>
          <p:spPr>
            <a:xfrm>
              <a:off x="1688541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1688541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1563586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1563586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1438631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1438631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1313675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1313675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188720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188720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2313318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2313318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2188363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88363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2063408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063408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1938452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1938452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1813497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1813497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15"/>
          <p:cNvSpPr/>
          <p:nvPr/>
        </p:nvSpPr>
        <p:spPr>
          <a:xfrm>
            <a:off x="-1" y="3233984"/>
            <a:ext cx="606900" cy="36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5"/>
          <p:cNvSpPr txBox="1">
            <a:spLocks noGrp="1"/>
          </p:cNvSpPr>
          <p:nvPr>
            <p:ph type="body" idx="1"/>
          </p:nvPr>
        </p:nvSpPr>
        <p:spPr>
          <a:xfrm>
            <a:off x="1119474" y="3517323"/>
            <a:ext cx="10258800" cy="30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5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7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B494B268-02BF-4053-B34E-3DEF078DA0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0700" y="418306"/>
            <a:ext cx="10372832" cy="58347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-1" y="1"/>
            <a:ext cx="606900" cy="3234000"/>
          </a:xfrm>
          <a:prstGeom prst="rect">
            <a:avLst/>
          </a:prstGeom>
          <a:solidFill>
            <a:srgbClr val="334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606967" y="0"/>
            <a:ext cx="11585100" cy="323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/>
          </p:nvPr>
        </p:nvSpPr>
        <p:spPr>
          <a:xfrm>
            <a:off x="1166649" y="721805"/>
            <a:ext cx="10258800" cy="21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Montserrat"/>
              <a:buNone/>
            </a:pPr>
            <a:r>
              <a:rPr lang="en-US" sz="4600"/>
              <a:t>Item V: Superintendent’s Report</a:t>
            </a:r>
            <a:br>
              <a:rPr lang="en-US" sz="4600"/>
            </a:br>
            <a:r>
              <a:rPr lang="en-US" sz="3900"/>
              <a:t>Errick L. Greene. Ed.D.</a:t>
            </a:r>
            <a:endParaRPr sz="3900"/>
          </a:p>
        </p:txBody>
      </p:sp>
      <p:grpSp>
        <p:nvGrpSpPr>
          <p:cNvPr id="146" name="Google Shape;146;p15"/>
          <p:cNvGrpSpPr/>
          <p:nvPr/>
        </p:nvGrpSpPr>
        <p:grpSpPr>
          <a:xfrm>
            <a:off x="1188720" y="73152"/>
            <a:ext cx="1178898" cy="232836"/>
            <a:chOff x="1188720" y="73152"/>
            <a:chExt cx="1178898" cy="232836"/>
          </a:xfrm>
        </p:grpSpPr>
        <p:sp>
          <p:nvSpPr>
            <p:cNvPr id="147" name="Google Shape;147;p15"/>
            <p:cNvSpPr/>
            <p:nvPr/>
          </p:nvSpPr>
          <p:spPr>
            <a:xfrm>
              <a:off x="1688541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1688541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1563586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1563586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1438631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1438631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1313675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1313675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188720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1188720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2313318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2313318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2188363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188363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2063408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063408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1938452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1938452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1813497" y="73152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1813497" y="246888"/>
              <a:ext cx="54300" cy="59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15"/>
          <p:cNvSpPr/>
          <p:nvPr/>
        </p:nvSpPr>
        <p:spPr>
          <a:xfrm>
            <a:off x="-1" y="3233984"/>
            <a:ext cx="606900" cy="36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5"/>
          <p:cNvSpPr txBox="1">
            <a:spLocks noGrp="1"/>
          </p:cNvSpPr>
          <p:nvPr>
            <p:ph type="body" idx="1"/>
          </p:nvPr>
        </p:nvSpPr>
        <p:spPr>
          <a:xfrm>
            <a:off x="1119474" y="3517323"/>
            <a:ext cx="10258800" cy="30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500" b="1"/>
          </a:p>
        </p:txBody>
      </p:sp>
    </p:spTree>
    <p:extLst>
      <p:ext uri="{BB962C8B-B14F-4D97-AF65-F5344CB8AC3E}">
        <p14:creationId xmlns:p14="http://schemas.microsoft.com/office/powerpoint/2010/main" val="70293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FF9F9A3F-F1FD-4069-9DC9-099D7B86F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2166938"/>
            <a:ext cx="2387600" cy="1763713"/>
          </a:xfrm>
          <a:prstGeom prst="rect">
            <a:avLst/>
          </a:prstGeom>
        </p:spPr>
      </p:pic>
      <p:pic>
        <p:nvPicPr>
          <p:cNvPr id="7" name="Picture 7" descr="A picture containing person, person, bus, outdoor&#10;&#10;Description automatically generated">
            <a:extLst>
              <a:ext uri="{FF2B5EF4-FFF2-40B4-BE49-F238E27FC236}">
                <a16:creationId xmlns:a16="http://schemas.microsoft.com/office/drawing/2014/main" id="{731F91DC-FAFC-4FC0-BF15-DCAD3CC7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3998913"/>
            <a:ext cx="2387600" cy="1625600"/>
          </a:xfrm>
          <a:prstGeom prst="rect">
            <a:avLst/>
          </a:prstGeom>
        </p:spPr>
      </p:pic>
      <p:pic>
        <p:nvPicPr>
          <p:cNvPr id="10" name="Picture 10" descr="A picture containing person, indoor, standing, people&#10;&#10;Description automatically generated">
            <a:extLst>
              <a:ext uri="{FF2B5EF4-FFF2-40B4-BE49-F238E27FC236}">
                <a16:creationId xmlns:a16="http://schemas.microsoft.com/office/drawing/2014/main" id="{FE3168FB-DD75-46EE-B29C-CCE4F22D9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2166938"/>
            <a:ext cx="2540000" cy="1741488"/>
          </a:xfrm>
          <a:prstGeom prst="rect">
            <a:avLst/>
          </a:prstGeom>
        </p:spPr>
      </p:pic>
      <p:pic>
        <p:nvPicPr>
          <p:cNvPr id="5" name="Picture 5" descr="A picture containing person, sport, posing, bicycling&#10;&#10;Description automatically generated">
            <a:extLst>
              <a:ext uri="{FF2B5EF4-FFF2-40B4-BE49-F238E27FC236}">
                <a16:creationId xmlns:a16="http://schemas.microsoft.com/office/drawing/2014/main" id="{5C6036FA-4E0E-4852-9B56-08EFB2886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3976688"/>
            <a:ext cx="2540000" cy="16478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1FE0ED7-4667-4770-A114-3538EFB2B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9175" y="2166938"/>
            <a:ext cx="2489200" cy="1693863"/>
          </a:xfrm>
        </p:spPr>
      </p:pic>
      <p:pic>
        <p:nvPicPr>
          <p:cNvPr id="9" name="Picture 9" descr="A picture containing person, standing, posing&#10;&#10;Description automatically generated">
            <a:extLst>
              <a:ext uri="{FF2B5EF4-FFF2-40B4-BE49-F238E27FC236}">
                <a16:creationId xmlns:a16="http://schemas.microsoft.com/office/drawing/2014/main" id="{C559833A-F410-4185-958C-2ABC88CF9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225" y="2166938"/>
            <a:ext cx="2498725" cy="1693863"/>
          </a:xfrm>
          <a:prstGeom prst="rect">
            <a:avLst/>
          </a:prstGeom>
        </p:spPr>
      </p:pic>
      <p:pic>
        <p:nvPicPr>
          <p:cNvPr id="8" name="Picture 8" descr="A picture containing text, table, indoor, person&#10;&#10;Description automatically generated">
            <a:extLst>
              <a:ext uri="{FF2B5EF4-FFF2-40B4-BE49-F238E27FC236}">
                <a16:creationId xmlns:a16="http://schemas.microsoft.com/office/drawing/2014/main" id="{AC5BE66B-5D1A-4A9F-9CD6-755E683A5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9175" y="3930650"/>
            <a:ext cx="2493963" cy="169386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2F5CF5A-F5CD-478A-AF00-8948B76808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988" y="3930650"/>
            <a:ext cx="2493963" cy="169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137852-59E8-49F5-9DEF-E7535099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FIRST DAY OF SCHOOL</a:t>
            </a:r>
          </a:p>
        </p:txBody>
      </p:sp>
    </p:spTree>
    <p:extLst>
      <p:ext uri="{BB962C8B-B14F-4D97-AF65-F5344CB8AC3E}">
        <p14:creationId xmlns:p14="http://schemas.microsoft.com/office/powerpoint/2010/main" val="321003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AEB18-6807-4705-AD47-14A522FF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2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13C26-9FC7-4A28-A05A-7D2B1878D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98" y="2267170"/>
            <a:ext cx="4613919" cy="813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 dirty="0">
              <a:latin typeface="+mn-lt"/>
              <a:cs typeface="Calibri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CDF9E61E-7733-434D-9D57-98037E84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631" y="95044"/>
            <a:ext cx="5101353" cy="308631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12849D6-B10C-4EE6-9988-A8B8B0B14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02" y="3315854"/>
            <a:ext cx="5176945" cy="3455611"/>
          </a:xfrm>
          <a:prstGeom prst="rect">
            <a:avLst/>
          </a:prstGeom>
        </p:spPr>
      </p:pic>
      <p:pic>
        <p:nvPicPr>
          <p:cNvPr id="6" name="Picture 6" descr="A picture containing outdoor, trash&#10;&#10;Description automatically generated">
            <a:extLst>
              <a:ext uri="{FF2B5EF4-FFF2-40B4-BE49-F238E27FC236}">
                <a16:creationId xmlns:a16="http://schemas.microsoft.com/office/drawing/2014/main" id="{259689CC-3358-4CDE-8436-7C64EBE46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65301" y="3315854"/>
            <a:ext cx="5216016" cy="3455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97E83A-8A88-405A-9CA8-9C34BF30EB67}"/>
              </a:ext>
            </a:extLst>
          </p:cNvPr>
          <p:cNvSpPr txBox="1"/>
          <p:nvPr/>
        </p:nvSpPr>
        <p:spPr>
          <a:xfrm>
            <a:off x="9559849" y="657141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226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AE869-5F49-413E-93C5-84BFE50D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RETURN TO LEARN &amp; COVID-19</a:t>
            </a:r>
          </a:p>
        </p:txBody>
      </p:sp>
      <p:pic>
        <p:nvPicPr>
          <p:cNvPr id="4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50D7119-1434-4017-8612-FD1BF47C3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708" y="1675227"/>
            <a:ext cx="915458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34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744</Words>
  <Application>Microsoft Office PowerPoint</Application>
  <PresentationFormat>Widescreen</PresentationFormat>
  <Paragraphs>98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Calibri Light</vt:lpstr>
      <vt:lpstr>Montserrat</vt:lpstr>
      <vt:lpstr>Noto Sans Symbols</vt:lpstr>
      <vt:lpstr>Arial</vt:lpstr>
      <vt:lpstr>Courier New</vt:lpstr>
      <vt:lpstr>Gotham Regular</vt:lpstr>
      <vt:lpstr>Calibri</vt:lpstr>
      <vt:lpstr>Gotham Medium Regular</vt:lpstr>
      <vt:lpstr>Gotham Bold</vt:lpstr>
      <vt:lpstr>Wingdings</vt:lpstr>
      <vt:lpstr>Office Theme</vt:lpstr>
      <vt:lpstr>1_Office Theme</vt:lpstr>
      <vt:lpstr> Jackson Public Schools Board of Trustees Meeting</vt:lpstr>
      <vt:lpstr>Our Agenda</vt:lpstr>
      <vt:lpstr>Items I-IV:  Dr. Ed Sivak, Jr. Board President</vt:lpstr>
      <vt:lpstr>Item V: Superintendent’s Report Errick L. Greene. Ed.D.</vt:lpstr>
      <vt:lpstr>PowerPoint Presentation</vt:lpstr>
      <vt:lpstr>Item V: Superintendent’s Report Errick L. Greene. Ed.D.</vt:lpstr>
      <vt:lpstr>FIRST DAY OF SCHOOL</vt:lpstr>
      <vt:lpstr>PowerPoint Presentation</vt:lpstr>
      <vt:lpstr>RETURN TO LEARN &amp; COVID-19</vt:lpstr>
      <vt:lpstr>PowerPoint Presentation</vt:lpstr>
      <vt:lpstr>COVID-19 DASHBOARD</vt:lpstr>
      <vt:lpstr>FIRST DAY OF SCHOOL</vt:lpstr>
      <vt:lpstr>PowerPoint Presentation</vt:lpstr>
      <vt:lpstr>RETURN TO LEARN &amp; COVID-19</vt:lpstr>
      <vt:lpstr>PowerPoint Presentation</vt:lpstr>
      <vt:lpstr>COVID-19 DASHBOARD</vt:lpstr>
      <vt:lpstr>Item VI:  Public Participation for General Comments and/or Proposed Policy Issues</vt:lpstr>
      <vt:lpstr>Item VII: Information Items Only: </vt:lpstr>
      <vt:lpstr>Item VIII: Information/Action Items </vt:lpstr>
      <vt:lpstr>Item IX: Consent Agenda Items – Finance (Margaret Purnell, Interim CFO)</vt:lpstr>
      <vt:lpstr>Item X:  Consent Agenda Items – General </vt:lpstr>
      <vt:lpstr>Item XI: Consent Agenda Items – Personnel</vt:lpstr>
      <vt:lpstr>Item XII-XIII:  Consideration to Hold an Executive Session &amp; Adjournment</vt:lpstr>
      <vt:lpstr>For the Latest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Jackson Public Schools Board of Trustees Meeting</dc:title>
  <dc:creator>Keeler, Georgette</dc:creator>
  <cp:lastModifiedBy>Keeler, Georgette</cp:lastModifiedBy>
  <cp:revision>6</cp:revision>
  <dcterms:modified xsi:type="dcterms:W3CDTF">2021-08-17T21:51:19Z</dcterms:modified>
</cp:coreProperties>
</file>