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84" r:id="rId2"/>
    <p:sldId id="287" r:id="rId3"/>
    <p:sldId id="315" r:id="rId4"/>
    <p:sldId id="304" r:id="rId5"/>
    <p:sldId id="306" r:id="rId6"/>
    <p:sldId id="297" r:id="rId7"/>
    <p:sldId id="305" r:id="rId8"/>
    <p:sldId id="313" r:id="rId9"/>
    <p:sldId id="314" r:id="rId10"/>
    <p:sldId id="298" r:id="rId11"/>
    <p:sldId id="308" r:id="rId12"/>
    <p:sldId id="311" r:id="rId13"/>
    <p:sldId id="310" r:id="rId14"/>
    <p:sldId id="300" r:id="rId15"/>
    <p:sldId id="294" r:id="rId16"/>
    <p:sldId id="296" r:id="rId17"/>
    <p:sldId id="299" r:id="rId18"/>
    <p:sldId id="288" r:id="rId19"/>
    <p:sldId id="312" r:id="rId20"/>
    <p:sldId id="289" r:id="rId21"/>
    <p:sldId id="317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Gotham Bold" panose="020B0604020202020204" charset="0"/>
      <p:regular r:id="rId31"/>
      <p:bold r:id="rId32"/>
      <p:italic r:id="rId33"/>
      <p:boldItalic r:id="rId34"/>
    </p:embeddedFont>
    <p:embeddedFont>
      <p:font typeface="Gotham Medium Regular" panose="020B0604020202020204" charset="0"/>
      <p:regular r:id="rId35"/>
      <p:bold r:id="rId36"/>
      <p:italic r:id="rId37"/>
      <p:boldItalic r:id="rId38"/>
    </p:embeddedFont>
    <p:embeddedFont>
      <p:font typeface="Gotham Regular" panose="020B0604020202020204" charset="0"/>
      <p:regular r:id="rId39"/>
      <p:bold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1B"/>
    <a:srgbClr val="273A7F"/>
    <a:srgbClr val="F37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C664-8E99-3841-AC45-65C81BDD2309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78C72-4089-0542-9DAE-D8AA037027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6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78C72-4089-0542-9DAE-D8AA037027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6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D7EE-BBBA-D44A-91A6-5CA879F4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4733-DDE4-6145-9C05-CB56F20D6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7F1A-C822-CB4A-9E70-6E4778CC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39ED1-FB88-7946-978E-4A598E23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8245B-29B0-1448-96F1-1C2EF10A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person holding a red umbrella&#10;&#10;Description automatically generated">
            <a:extLst>
              <a:ext uri="{FF2B5EF4-FFF2-40B4-BE49-F238E27FC236}">
                <a16:creationId xmlns:a16="http://schemas.microsoft.com/office/drawing/2014/main" id="{3F435882-169A-B049-A7B6-416AA2EA9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989" y="1448658"/>
            <a:ext cx="4907692" cy="4907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CA562-3368-0A4A-9A8B-CC0420BB6B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704" y="5637467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40DDBD-D76C-944B-9934-81A756213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875"/>
            <a:ext cx="4595309" cy="4595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45F190-BA67-CF44-AE4A-6975EF9D7F5A}"/>
              </a:ext>
            </a:extLst>
          </p:cNvPr>
          <p:cNvSpPr/>
          <p:nvPr userDrawn="1"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8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F96F-03ED-704F-AC5D-2A61CA53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CE434-F223-1F42-B159-EFEF3302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DC0D-CA1D-B845-82DF-A5FF313E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1A34-DD67-AD43-9C85-D922E06E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507-7B1B-054E-AEE6-6F8325E5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B1EF1-B374-144A-8A42-905D33A67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614" y="397647"/>
            <a:ext cx="3726772" cy="1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-55606" y="-46038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DCAAD4-2B25-6949-8D9E-8C9DE9529C51}"/>
              </a:ext>
            </a:extLst>
          </p:cNvPr>
          <p:cNvSpPr/>
          <p:nvPr userDrawn="1"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0" y="6492875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8079" y="5310424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BFE7CCD-B7C0-D24B-9434-64AC5910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5" y="5642483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37969-8EE2-0746-BA36-77D72150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F11D-0022-2C4E-BA8C-7C511392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E46C-6083-A042-9420-4E67FE215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331E-FC0D-3141-92DF-CBAA84B94BD7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E2A15-B8D7-674D-AD44-89B368669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BC7F-E126-494C-BE5C-4FE0E06F3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51" r:id="rId4"/>
    <p:sldLayoutId id="2147483650" r:id="rId5"/>
    <p:sldLayoutId id="2147483665" r:id="rId6"/>
    <p:sldLayoutId id="2147483663" r:id="rId7"/>
    <p:sldLayoutId id="2147483661" r:id="rId8"/>
    <p:sldLayoutId id="2147483662" r:id="rId9"/>
    <p:sldLayoutId id="21474836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0854" y="298020"/>
            <a:ext cx="7521146" cy="28637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6700" dirty="0"/>
              <a:t>Partners in Education </a:t>
            </a:r>
            <a:br>
              <a:rPr lang="en-US" dirty="0"/>
            </a:br>
            <a:r>
              <a:rPr lang="en-US" sz="3100" dirty="0"/>
              <a:t>Community, Parent and Family Engagement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255C3-630C-447A-B3CB-57FEEC31A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"/>
          <a:stretch/>
        </p:blipFill>
        <p:spPr>
          <a:xfrm>
            <a:off x="6444023" y="2201090"/>
            <a:ext cx="4306708" cy="433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8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85" y="107238"/>
            <a:ext cx="10852829" cy="1709951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571500" indent="-571500" algn="ctr">
              <a:spcBef>
                <a:spcPts val="600"/>
              </a:spcBef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22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  <a:t>Major Initiatives</a:t>
            </a:r>
            <a:b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dirty="0">
                <a:latin typeface="Garamond" panose="02020404030301010803" pitchFamily="18" charset="0"/>
                <a:cs typeface="Gotham Medium Regular" panose="020B0604020202020204" charset="0"/>
              </a:rPr>
              <a:t>City of Jackson Water Crisis</a:t>
            </a:r>
            <a:br>
              <a:rPr lang="en-US" b="0" dirty="0">
                <a:latin typeface="Garamond" panose="02020404030301010803" pitchFamily="18" charset="0"/>
              </a:rPr>
            </a:br>
            <a:br>
              <a:rPr lang="en-US" b="0" dirty="0">
                <a:latin typeface="Garamond" panose="02020404030301010803" pitchFamily="18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>
              <a:latin typeface="Gotham Medium Regular" panose="020B0604020202020204" charset="0"/>
              <a:cs typeface="Gotham Medium Regular" panose="020B060402020202020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B40C1DA-00BA-4A94-BE1A-B662AB7A1729}"/>
              </a:ext>
            </a:extLst>
          </p:cNvPr>
          <p:cNvSpPr txBox="1">
            <a:spLocks/>
          </p:cNvSpPr>
          <p:nvPr/>
        </p:nvSpPr>
        <p:spPr>
          <a:xfrm>
            <a:off x="5293121" y="6033474"/>
            <a:ext cx="10954428" cy="465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u="sng" dirty="0"/>
          </a:p>
          <a:p>
            <a:pPr marL="0" indent="0" algn="ctr">
              <a:buNone/>
            </a:pPr>
            <a:endParaRPr lang="en-US" sz="3200" b="1" u="sng" dirty="0"/>
          </a:p>
        </p:txBody>
      </p:sp>
      <p:pic>
        <p:nvPicPr>
          <p:cNvPr id="1028" name="Picture 4" descr="World Central Kitchen | Skees Family Found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3" b="19244"/>
          <a:stretch/>
        </p:blipFill>
        <p:spPr bwMode="auto">
          <a:xfrm>
            <a:off x="3203302" y="1980762"/>
            <a:ext cx="6747394" cy="40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2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85" y="107238"/>
            <a:ext cx="10852829" cy="1709951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571500" indent="-571500" algn="ctr">
              <a:spcBef>
                <a:spcPts val="600"/>
              </a:spcBef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22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  <a:t>Major Initiatives</a:t>
            </a:r>
            <a:b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dirty="0">
                <a:latin typeface="Garamond" panose="02020404030301010803" pitchFamily="18" charset="0"/>
                <a:cs typeface="Gotham Medium Regular" panose="020B0604020202020204" charset="0"/>
              </a:rPr>
              <a:t>City of Jackson Water Crisis</a:t>
            </a:r>
            <a:br>
              <a:rPr lang="en-US" b="0" dirty="0">
                <a:latin typeface="Garamond" panose="02020404030301010803" pitchFamily="18" charset="0"/>
              </a:rPr>
            </a:br>
            <a:br>
              <a:rPr lang="en-US" b="0" dirty="0">
                <a:latin typeface="Garamond" panose="02020404030301010803" pitchFamily="18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>
              <a:latin typeface="Gotham Medium Regular" panose="020B0604020202020204" charset="0"/>
              <a:cs typeface="Gotham Medium Regular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7" t="27870" r="-1517" b="18642"/>
          <a:stretch/>
        </p:blipFill>
        <p:spPr>
          <a:xfrm>
            <a:off x="3866443" y="2036923"/>
            <a:ext cx="4357511" cy="1748079"/>
          </a:xfrm>
          <a:prstGeom prst="rect">
            <a:avLst/>
          </a:prstGeom>
        </p:spPr>
      </p:pic>
      <p:pic>
        <p:nvPicPr>
          <p:cNvPr id="5126" name="Picture 6" descr="https://attachments.office.net/owa/tfaulkner%40jackson.k12.ms.us/service.svc/s/GetAttachmentThumbnail?id=AAMkADUwZmU1YjE5LTExNzgtNGU4Ni05MmFiLWY3MGNkOTJhNDllZQBGAAAAAABfK6FaW%2FhcS5ZX4tzzf44qBwDJ70Q0YLy5RZOU0FtmfYulAAAAAAEMAADaHvSQ6RuETrj489apQrGdAAO8r14VAAABEgAQAKbFS1gWyxVEqMIeXvcVcQA%3D&amp;thumbnailType=2&amp;token=eyJhbGciOiJSUzI1NiIsImtpZCI6IjMwODE3OUNFNUY0QjUyRTc4QjJEQjg5NjZCQUY0RUNDMzcyN0FFRUUiLCJ0eXAiOiJKV1QiLCJ4NXQiOiJNSUY1emw5TFV1ZUxMYmlXYTY5T3pEY25ydTQifQ.eyJvcmlnaW4iOiJodHRwczovL291dGxvb2sub2ZmaWNlLmNvbSIsInVjIjoiYTc0MGUyM2FlNmM5NGU0NmFkYTNkZjVmOGZjZWZiZjYiLCJ2ZXIiOiJFeGNoYW5nZS5DYWxsYmFjay5WMSIsImFwcGN0eHNlbmRlciI6Ik93YURvd25sb2FkQGIwZDdkYWRmLTM5ZGYtNGUyYy04ZmY2LWY1MjU2ZDU0MmY5NCIsImlzc3JpbmciOiJXVyIsImFwcGN0eCI6IntcIm1zZXhjaHByb3RcIjpcIm93YVwiLFwicHVpZFwiOlwiMTE1MzgzNjI5NjQ1NDY1MTk5MlwiLFwic2NvcGVcIjpcIk93YURvd25sb2FkXCIsXCJvaWRcIjpcImFkZTZhNWE1LWI4MmItNGJmNC1iZTZmLTE3ZjUzMzVhN2MzNVwiLFwicHJpbWFyeXNpZFwiOlwiUy0xLTUtMjEtMzU5MDg0MzgxOC0zMDA0OTYwMTYzLTQyMzMzNjYzMDktMTAyMTM5NlwifSIsIm5iZiI6MTYyMTgyNTgwNiwiZXhwIjoxNjIxODI2NDA2LCJpc3MiOiIwMDAwMDAwMi0wMDAwLTBmZjEtY2UwMC0wMDAwMDAwMDAwMDBAYjBkN2RhZGYtMzlkZi00ZTJjLThmZjYtZjUyNTZkNTQyZjk0IiwiYXVkIjoiMDAwMDAwMDItMDAwMC0wZmYxLWNlMDAtMDAwMDAwMDAwMDAwL2F0dGFjaG1lbnRzLm9mZmljZS5uZXRAYjBkN2RhZGYtMzlkZi00ZTJjLThmZjYtZjUyNTZkNTQyZjk0IiwiaGFwcCI6Im93YSJ9.B6hiGjH21P7lAxn2s61KKL9IXZPuVU0nhHuA6yvFkcHDYoooxlAxOlDnHZZeEghYGYWK5K_eotO3rCjdq1pZH6GVwmTvP36MFV5ytBsArcOeTs4PBpDM40CiAAYDmecqwAppKpDBzmpkBpm5jwf9c79oDLSS_aJ7Pm1lvz3r_JsPlJPQgoyYmDLVKwtMaIzLj9KjTyX4lHf5ce1P2OZI1_-GFurjlWWus_QLhrOfNgaR1aEGeeES7rYxVHGa4d747UT68S3mZQX-QQHO4zvP1kel1jhcf5tJRz3XfMEHkUsblQP3mMzDI6XX8KzV_Qye1jRiELZGi14k-45OXuVyxA&amp;X-OWA-CANARY=XISw85wX-USWbiF7Zp9FqRDraIZhHtkYlYWvPTsGr3V-1kFmgh30yWeEmTuwmGibUGKCvqXSYpk.&amp;owa=outlook.office.com&amp;scriptVer=20210426004.11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20561" y="2176276"/>
            <a:ext cx="3205166" cy="24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ttachments.office.net/owa/tfaulkner%40jackson.k12.ms.us/service.svc/s/GetAttachmentThumbnail?id=AAMkADUwZmU1YjE5LTExNzgtNGU4Ni05MmFiLWY3MGNkOTJhNDllZQBGAAAAAABfK6FaW%2FhcS5ZX4tzzf44qBwDJ70Q0YLy5RZOU0FtmfYulAAAAAAEMAADaHvSQ6RuETrj489apQrGdAAO8r14VAAABEgAQAIRMXyAXzjVGpT%2F0McS6P24%3D&amp;thumbnailType=2&amp;token=eyJhbGciOiJSUzI1NiIsImtpZCI6IjMwODE3OUNFNUY0QjUyRTc4QjJEQjg5NjZCQUY0RUNDMzcyN0FFRUUiLCJ0eXAiOiJKV1QiLCJ4NXQiOiJNSUY1emw5TFV1ZUxMYmlXYTY5T3pEY25ydTQifQ.eyJvcmlnaW4iOiJodHRwczovL291dGxvb2sub2ZmaWNlLmNvbSIsInVjIjoiYTc0MGUyM2FlNmM5NGU0NmFkYTNkZjVmOGZjZWZiZjYiLCJ2ZXIiOiJFeGNoYW5nZS5DYWxsYmFjay5WMSIsImFwcGN0eHNlbmRlciI6Ik93YURvd25sb2FkQGIwZDdkYWRmLTM5ZGYtNGUyYy04ZmY2LWY1MjU2ZDU0MmY5NCIsImlzc3JpbmciOiJXVyIsImFwcGN0eCI6IntcIm1zZXhjaHByb3RcIjpcIm93YVwiLFwicHVpZFwiOlwiMTE1MzgzNjI5NjQ1NDY1MTk5MlwiLFwic2NvcGVcIjpcIk93YURvd25sb2FkXCIsXCJvaWRcIjpcImFkZTZhNWE1LWI4MmItNGJmNC1iZTZmLTE3ZjUzMzVhN2MzNVwiLFwicHJpbWFyeXNpZFwiOlwiUy0xLTUtMjEtMzU5MDg0MzgxOC0zMDA0OTYwMTYzLTQyMzMzNjYzMDktMTAyMTM5NlwifSIsIm5iZiI6MTYyMTgyNTgwNiwiZXhwIjoxNjIxODI2NDA2LCJpc3MiOiIwMDAwMDAwMi0wMDAwLTBmZjEtY2UwMC0wMDAwMDAwMDAwMDBAYjBkN2RhZGYtMzlkZi00ZTJjLThmZjYtZjUyNTZkNTQyZjk0IiwiYXVkIjoiMDAwMDAwMDItMDAwMC0wZmYxLWNlMDAtMDAwMDAwMDAwMDAwL2F0dGFjaG1lbnRzLm9mZmljZS5uZXRAYjBkN2RhZGYtMzlkZi00ZTJjLThmZjYtZjUyNTZkNTQyZjk0IiwiaGFwcCI6Im93YSJ9.B6hiGjH21P7lAxn2s61KKL9IXZPuVU0nhHuA6yvFkcHDYoooxlAxOlDnHZZeEghYGYWK5K_eotO3rCjdq1pZH6GVwmTvP36MFV5ytBsArcOeTs4PBpDM40CiAAYDmecqwAppKpDBzmpkBpm5jwf9c79oDLSS_aJ7Pm1lvz3r_JsPlJPQgoyYmDLVKwtMaIzLj9KjTyX4lHf5ce1P2OZI1_-GFurjlWWus_QLhrOfNgaR1aEGeeES7rYxVHGa4d747UT68S3mZQX-QQHO4zvP1kel1jhcf5tJRz3XfMEHkUsblQP3mMzDI6XX8KzV_Qye1jRiELZGi14k-45OXuVyxA&amp;X-OWA-CANARY=VTEE16cgq0eQbXTaXW07ioDR_pNhHtkYbCw17A-xj5OUUdsdZYDfWcXDAX7G0sL6yTTFMgx24Qo.&amp;owa=outlook.office.com&amp;scriptVer=20210426004.11&amp;animation=tru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16361"/>
          <a:stretch/>
        </p:blipFill>
        <p:spPr bwMode="auto">
          <a:xfrm rot="5400000">
            <a:off x="4723342" y="3735874"/>
            <a:ext cx="2643714" cy="2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ttachments.office.net/owa/tfaulkner%40jackson.k12.ms.us/service.svc/s/GetAttachmentThumbnail?id=AAMkADUwZmU1YjE5LTExNzgtNGU4Ni05MmFiLWY3MGNkOTJhNDllZQBGAAAAAABfK6FaW%2FhcS5ZX4tzzf44qBwDJ70Q0YLy5RZOU0FtmfYulAAAAAAEMAADaHvSQ6RuETrj489apQrGdAAO8r14VAAABEgAQAA9aE0y1v0pMprWxcqzMliA%3D&amp;thumbnailType=2&amp;token=eyJhbGciOiJSUzI1NiIsImtpZCI6IjMwODE3OUNFNUY0QjUyRTc4QjJEQjg5NjZCQUY0RUNDMzcyN0FFRUUiLCJ0eXAiOiJKV1QiLCJ4NXQiOiJNSUY1emw5TFV1ZUxMYmlXYTY5T3pEY25ydTQifQ.eyJvcmlnaW4iOiJodHRwczovL291dGxvb2sub2ZmaWNlLmNvbSIsInVjIjoiYTc0MGUyM2FlNmM5NGU0NmFkYTNkZjVmOGZjZWZiZjYiLCJ2ZXIiOiJFeGNoYW5nZS5DYWxsYmFjay5WMSIsImFwcGN0eHNlbmRlciI6Ik93YURvd25sb2FkQGIwZDdkYWRmLTM5ZGYtNGUyYy04ZmY2LWY1MjU2ZDU0MmY5NCIsImlzc3JpbmciOiJXVyIsImFwcGN0eCI6IntcIm1zZXhjaHByb3RcIjpcIm93YVwiLFwicHVpZFwiOlwiMTE1MzgzNjI5NjQ1NDY1MTk5MlwiLFwic2NvcGVcIjpcIk93YURvd25sb2FkXCIsXCJvaWRcIjpcImFkZTZhNWE1LWI4MmItNGJmNC1iZTZmLTE3ZjUzMzVhN2MzNVwiLFwicHJpbWFyeXNpZFwiOlwiUy0xLTUtMjEtMzU5MDg0MzgxOC0zMDA0OTYwMTYzLTQyMzMzNjYzMDktMTAyMTM5NlwifSIsIm5iZiI6MTYyMTgyNTgwNiwiZXhwIjoxNjIxODI2NDA2LCJpc3MiOiIwMDAwMDAwMi0wMDAwLTBmZjEtY2UwMC0wMDAwMDAwMDAwMDBAYjBkN2RhZGYtMzlkZi00ZTJjLThmZjYtZjUyNTZkNTQyZjk0IiwiYXVkIjoiMDAwMDAwMDItMDAwMC0wZmYxLWNlMDAtMDAwMDAwMDAwMDAwL2F0dGFjaG1lbnRzLm9mZmljZS5uZXRAYjBkN2RhZGYtMzlkZi00ZTJjLThmZjYtZjUyNTZkNTQyZjk0IiwiaGFwcCI6Im93YSJ9.B6hiGjH21P7lAxn2s61KKL9IXZPuVU0nhHuA6yvFkcHDYoooxlAxOlDnHZZeEghYGYWK5K_eotO3rCjdq1pZH6GVwmTvP36MFV5ytBsArcOeTs4PBpDM40CiAAYDmecqwAppKpDBzmpkBpm5jwf9c79oDLSS_aJ7Pm1lvz3r_JsPlJPQgoyYmDLVKwtMaIzLj9KjTyX4lHf5ce1P2OZI1_-GFurjlWWus_QLhrOfNgaR1aEGeeES7rYxVHGa4d747UT68S3mZQX-QQHO4zvP1kel1jhcf5tJRz3XfMEHkUsblQP3mMzDI6XX8KzV_Qye1jRiELZGi14k-45OXuVyxA&amp;X-OWA-CANARY=KAmiLUnQ_0iW-0XUjP3x7YAKAAJiHtkYVeFZdC3s1xtdLLKu9gTjTQ4Xg8n2ZLTK0QtzB7k75No.&amp;owa=outlook.office.com&amp;scriptVer=20210426004.11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38" y="436756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Image previe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/>
          <a:stretch/>
        </p:blipFill>
        <p:spPr bwMode="auto">
          <a:xfrm rot="5400000">
            <a:off x="613209" y="1974121"/>
            <a:ext cx="229715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90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BAA4-36EE-4DCB-8628-78981B1C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636395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</a:pPr>
            <a:r>
              <a:rPr lang="en-US" dirty="0"/>
              <a:t>Morrison Elementary Alumnus, Kenya Collins </a:t>
            </a:r>
            <a:br>
              <a:rPr lang="en-US" dirty="0"/>
            </a:br>
            <a:r>
              <a:rPr lang="en-US" sz="4000" dirty="0"/>
              <a:t>Food Corp, Co-Director of National Programs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032" name="Picture 8" descr="Partners in Education / 2020 Food Distribution">
            <a:extLst>
              <a:ext uri="{FF2B5EF4-FFF2-40B4-BE49-F238E27FC236}">
                <a16:creationId xmlns:a16="http://schemas.microsoft.com/office/drawing/2014/main" id="{550F27E8-246A-4EAD-B8B4-0AE6480B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31" y="2154237"/>
            <a:ext cx="3967161" cy="37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enya L. Collins (@klcollins19) | Twitter">
            <a:extLst>
              <a:ext uri="{FF2B5EF4-FFF2-40B4-BE49-F238E27FC236}">
                <a16:creationId xmlns:a16="http://schemas.microsoft.com/office/drawing/2014/main" id="{635295B5-9661-49E6-B413-47485996C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83" y="2154238"/>
            <a:ext cx="3672522" cy="374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5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85" y="426610"/>
            <a:ext cx="10852829" cy="1886815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571500" indent="-5715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  <a:t>Major Initiatives</a:t>
            </a:r>
            <a:b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dirty="0">
                <a:latin typeface="Garamond" panose="02020404030301010803" pitchFamily="18" charset="0"/>
                <a:cs typeface="Gotham Medium Regular" panose="020B0604020202020204" charset="0"/>
              </a:rPr>
              <a:t>MS Food Corps</a:t>
            </a:r>
            <a:br>
              <a:rPr lang="en-US" b="0" dirty="0">
                <a:latin typeface="Garamond" panose="02020404030301010803" pitchFamily="18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>
              <a:latin typeface="Gotham Medium Regular" panose="020B0604020202020204" charset="0"/>
              <a:cs typeface="Gotham Medium Regular" panose="020B0604020202020204" charset="0"/>
            </a:endParaRPr>
          </a:p>
        </p:txBody>
      </p:sp>
      <p:pic>
        <p:nvPicPr>
          <p:cNvPr id="6148" name="Picture 4" descr="https://attachments.office.net/owa/tfaulkner%40jackson.k12.ms.us/service.svc/s/GetAttachmentThumbnail?id=AAMkADUwZmU1YjE5LTExNzgtNGU4Ni05MmFiLWY3MGNkOTJhNDllZQBGAAAAAABfK6FaW%2FhcS5ZX4tzzf44qBwDJ70Q0YLy5RZOU0FtmfYulAAAAAAEMAADaHvSQ6RuETrj489apQrGdAAO8r14WAAABEgAQADTjyJgiG%2FVJojNHKdn7RII%3D&amp;thumbnailType=2&amp;token=eyJhbGciOiJSUzI1NiIsImtpZCI6IjMwODE3OUNFNUY0QjUyRTc4QjJEQjg5NjZCQUY0RUNDMzcyN0FFRUUiLCJ0eXAiOiJKV1QiLCJ4NXQiOiJNSUY1emw5TFV1ZUxMYmlXYTY5T3pEY25ydTQifQ.eyJvcmlnaW4iOiJodHRwczovL291dGxvb2sub2ZmaWNlLmNvbSIsInVjIjoiYTc0MGUyM2FlNmM5NGU0NmFkYTNkZjVmOGZjZWZiZjYiLCJ2ZXIiOiJFeGNoYW5nZS5DYWxsYmFjay5WMSIsImFwcGN0eHNlbmRlciI6Ik93YURvd25sb2FkQGIwZDdkYWRmLTM5ZGYtNGUyYy04ZmY2LWY1MjU2ZDU0MmY5NCIsImlzc3JpbmciOiJXVyIsImFwcGN0eCI6IntcIm1zZXhjaHByb3RcIjpcIm93YVwiLFwicHVpZFwiOlwiMTE1MzgzNjI5NjQ1NDY1MTk5MlwiLFwic2NvcGVcIjpcIk93YURvd25sb2FkXCIsXCJvaWRcIjpcImFkZTZhNWE1LWI4MmItNGJmNC1iZTZmLTE3ZjUzMzVhN2MzNVwiLFwicHJpbWFyeXNpZFwiOlwiUy0xLTUtMjEtMzU5MDg0MzgxOC0zMDA0OTYwMTYzLTQyMzMzNjYzMDktMTAyMTM5NlwifSIsIm5iZiI6MTYyMTgyNjcwNSwiZXhwIjoxNjIxODI3MzA1LCJpc3MiOiIwMDAwMDAwMi0wMDAwLTBmZjEtY2UwMC0wMDAwMDAwMDAwMDBAYjBkN2RhZGYtMzlkZi00ZTJjLThmZjYtZjUyNTZkNTQyZjk0IiwiYXVkIjoiMDAwMDAwMDItMDAwMC0wZmYxLWNlMDAtMDAwMDAwMDAwMDAwL2F0dGFjaG1lbnRzLm9mZmljZS5uZXRAYjBkN2RhZGYtMzlkZi00ZTJjLThmZjYtZjUyNTZkNTQyZjk0IiwiaGFwcCI6Im93YSJ9.MPgzJ_cH_aORqYWiusEVs0R-yXinaWzBexC3i4Nj6Np_4ppCGPH0trNzRTmwKYNI-0I9-_4kcnOOF8SSYn_g3DXakulLIw4-njDWhpvtDK8HPIQPmKOk8lDLQHbtNqX2lk3vC3ZB9MWrk1vihvSleTidfLH4gv3kTNtAFkkSS6_JZGON1QMhFW-_dm4u6_dHHFq6wXJ6EEBO6CN59E--NECQmzZ04RebcqnliCLTTQZ_gf7y0tJ1pZWVK3ByFx2A21ylwcqr8MbQrJ-4QpOmBLX85aHghdMNYsyvmdLh9EEY-nTi3pCL_RgJX9du6V8Wf3ve9zptiIQu57oRAD5UYA&amp;X-OWA-CANARY=LsNXphTllEmSfy5Tkq4ZLBCfIilkHtkYnQfk03wpC7fRXysLMJZ4wx_8pSD5n55Mv3atRwbxQ6U.&amp;owa=outlook.office.com&amp;scriptVer=20210426004.11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9441" r="19386" b="9822"/>
          <a:stretch/>
        </p:blipFill>
        <p:spPr bwMode="auto">
          <a:xfrm>
            <a:off x="6235664" y="2713632"/>
            <a:ext cx="2379643" cy="31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ttachments.office.net/owa/tfaulkner%40jackson.k12.ms.us/service.svc/s/GetAttachmentThumbnail?id=AAMkADUwZmU1YjE5LTExNzgtNGU4Ni05MmFiLWY3MGNkOTJhNDllZQBGAAAAAABfK6FaW%2FhcS5ZX4tzzf44qBwDJ70Q0YLy5RZOU0FtmfYulAAAAAAEMAADaHvSQ6RuETrj489apQrGdAAO8r14YAAABEgAQAO5Fd77QW%2BZAqmEfNds0K0A%3D&amp;thumbnailType=2&amp;token=eyJhbGciOiJSUzI1NiIsImtpZCI6IjMwODE3OUNFNUY0QjUyRTc4QjJEQjg5NjZCQUY0RUNDMzcyN0FFRUUiLCJ0eXAiOiJKV1QiLCJ4NXQiOiJNSUY1emw5TFV1ZUxMYmlXYTY5T3pEY25ydTQifQ.eyJvcmlnaW4iOiJodHRwczovL291dGxvb2sub2ZmaWNlLmNvbSIsInVjIjoiYTc0MGUyM2FlNmM5NGU0NmFkYTNkZjVmOGZjZWZiZjYiLCJ2ZXIiOiJFeGNoYW5nZS5DYWxsYmFjay5WMSIsImFwcGN0eHNlbmRlciI6Ik93YURvd25sb2FkQGIwZDdkYWRmLTM5ZGYtNGUyYy04ZmY2LWY1MjU2ZDU0MmY5NCIsImlzc3JpbmciOiJXVyIsImFwcGN0eCI6IntcIm1zZXhjaHByb3RcIjpcIm93YVwiLFwicHVpZFwiOlwiMTE1MzgzNjI5NjQ1NDY1MTk5MlwiLFwic2NvcGVcIjpcIk93YURvd25sb2FkXCIsXCJvaWRcIjpcImFkZTZhNWE1LWI4MmItNGJmNC1iZTZmLTE3ZjUzMzVhN2MzNVwiLFwicHJpbWFyeXNpZFwiOlwiUy0xLTUtMjEtMzU5MDg0MzgxOC0zMDA0OTYwMTYzLTQyMzMzNjYzMDktMTAyMTM5NlwifSIsIm5iZiI6MTYyMTgyNzAwNSwiZXhwIjoxNjIxODI3NjA1LCJpc3MiOiIwMDAwMDAwMi0wMDAwLTBmZjEtY2UwMC0wMDAwMDAwMDAwMDBAYjBkN2RhZGYtMzlkZi00ZTJjLThmZjYtZjUyNTZkNTQyZjk0IiwiYXVkIjoiMDAwMDAwMDItMDAwMC0wZmYxLWNlMDAtMDAwMDAwMDAwMDAwL2F0dGFjaG1lbnRzLm9mZmljZS5uZXRAYjBkN2RhZGYtMzlkZi00ZTJjLThmZjYtZjUyNTZkNTQyZjk0IiwiaGFwcCI6Im93YSJ9.F_c69I6415nlojwkWBM81tw_83Lbh9EQ4d83NGWdL8Tj9ccuotEpxJiIic2EtEtLuSPN9RXZ_XIWtfUbtsPVVB7XHnavgC__joi1HERe3VMCt76X2Qc9p6H7BLre299UpPy0ReWgeOpPtIGnbmu96t430KdNMyrT0rfGLuLivFHtYK_iGWjby3Wr3GEIOwcLrF7mY4dKi4FQO952ydpPFk-5ppZ-nlaxw78Vr179ADL0Llb_scCRa2BkWUIR4K7qIlkHpEjcg8-jWvMWg0lCJQyvK1zOUzNkYlHq-RaQDl17zI2qR9KQCVhDarGdhRo51MnaHMh7dZcs3wM3skl_jw&amp;X-OWA-CANARY=hXw9JWm0qkSL2giGcthYQ_BogWZkHtkYSdhSs4PSgk_7okyvkFU8MUe_dn3FXh15zXwF1bUrreQ.&amp;owa=outlook.office.com&amp;scriptVer=20210426004.11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70995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785" y="3049973"/>
            <a:ext cx="3195937" cy="239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attachments.office.net/owa/tfaulkner%40jackson.k12.ms.us/service.svc/s/GetAttachmentThumbnail?id=AAMkADUwZmU1YjE5LTExNzgtNGU4Ni05MmFiLWY3MGNkOTJhNDllZQBGAAAAAABfK6FaW%2FhcS5ZX4tzzf44qBwDJ70Q0YLy5RZOU0FtmfYulAAAAAAEMAADaHvSQ6RuETrj489apQrGdAAO8r14XAAABEgAQABqEPcvvss5AnH%2Fc7P8hrQ4%3D&amp;thumbnailType=2&amp;token=eyJhbGciOiJSUzI1NiIsImtpZCI6IjMwODE3OUNFNUY0QjUyRTc4QjJEQjg5NjZCQUY0RUNDMzcyN0FFRUUiLCJ0eXAiOiJKV1QiLCJ4NXQiOiJNSUY1emw5TFV1ZUxMYmlXYTY5T3pEY25ydTQifQ.eyJvcmlnaW4iOiJodHRwczovL291dGxvb2sub2ZmaWNlLmNvbSIsInVjIjoiYTc0MGUyM2FlNmM5NGU0NmFkYTNkZjVmOGZjZWZiZjYiLCJ2ZXIiOiJFeGNoYW5nZS5DYWxsYmFjay5WMSIsImFwcGN0eHNlbmRlciI6Ik93YURvd25sb2FkQGIwZDdkYWRmLTM5ZGYtNGUyYy04ZmY2LWY1MjU2ZDU0MmY5NCIsImlzc3JpbmciOiJXVyIsImFwcGN0eCI6IntcIm1zZXhjaHByb3RcIjpcIm93YVwiLFwicHVpZFwiOlwiMTE1MzgzNjI5NjQ1NDY1MTk5MlwiLFwic2NvcGVcIjpcIk93YURvd25sb2FkXCIsXCJvaWRcIjpcImFkZTZhNWE1LWI4MmItNGJmNC1iZTZmLTE3ZjUzMzVhN2MzNVwiLFwicHJpbWFyeXNpZFwiOlwiUy0xLTUtMjEtMzU5MDg0MzgxOC0zMDA0OTYwMTYzLTQyMzMzNjYzMDktMTAyMTM5NlwifSIsIm5iZiI6MTYyMTgyNzAwNSwiZXhwIjoxNjIxODI3NjA1LCJpc3MiOiIwMDAwMDAwMi0wMDAwLTBmZjEtY2UwMC0wMDAwMDAwMDAwMDBAYjBkN2RhZGYtMzlkZi00ZTJjLThmZjYtZjUyNTZkNTQyZjk0IiwiYXVkIjoiMDAwMDAwMDItMDAwMC0wZmYxLWNlMDAtMDAwMDAwMDAwMDAwL2F0dGFjaG1lbnRzLm9mZmljZS5uZXRAYjBkN2RhZGYtMzlkZi00ZTJjLThmZjYtZjUyNTZkNTQyZjk0IiwiaGFwcCI6Im93YSJ9.F_c69I6415nlojwkWBM81tw_83Lbh9EQ4d83NGWdL8Tj9ccuotEpxJiIic2EtEtLuSPN9RXZ_XIWtfUbtsPVVB7XHnavgC__joi1HERe3VMCt76X2Qc9p6H7BLre299UpPy0ReWgeOpPtIGnbmu96t430KdNMyrT0rfGLuLivFHtYK_iGWjby3Wr3GEIOwcLrF7mY4dKi4FQO952ydpPFk-5ppZ-nlaxw78Vr179ADL0Llb_scCRa2BkWUIR4K7qIlkHpEjcg8-jWvMWg0lCJQyvK1zOUzNkYlHq-RaQDl17zI2qR9KQCVhDarGdhRo51MnaHMh7dZcs3wM3skl_jw&amp;X-OWA-CANARY=NMqM218CkEO4uLpePkGK9XDywOhkHtkYW2doMBJbh3fbdJp9bV2nfx2DGTPOKKOMk5g7mluxoIQ.&amp;owa=outlook.office.com&amp;scriptVer=20210426004.11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2" y="3085909"/>
            <a:ext cx="3202763" cy="24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4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AB9E4D1-45C5-4907-A3BB-CEE6F1EE0360}"/>
              </a:ext>
            </a:extLst>
          </p:cNvPr>
          <p:cNvSpPr txBox="1">
            <a:spLocks/>
          </p:cNvSpPr>
          <p:nvPr/>
        </p:nvSpPr>
        <p:spPr>
          <a:xfrm>
            <a:off x="618786" y="2119147"/>
            <a:ext cx="10954428" cy="465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endParaRPr lang="en-US" sz="3200" b="1" u="sng" dirty="0"/>
          </a:p>
        </p:txBody>
      </p:sp>
      <p:pic>
        <p:nvPicPr>
          <p:cNvPr id="6" name="Picture 4" descr="No photo description available.">
            <a:extLst>
              <a:ext uri="{FF2B5EF4-FFF2-40B4-BE49-F238E27FC236}">
                <a16:creationId xmlns:a16="http://schemas.microsoft.com/office/drawing/2014/main" id="{2AA04186-2B62-45C0-9665-57F77007B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0" t="-1" r="18765" b="83658"/>
          <a:stretch/>
        </p:blipFill>
        <p:spPr bwMode="auto">
          <a:xfrm>
            <a:off x="366778" y="1773681"/>
            <a:ext cx="10242904" cy="403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9DECE-AED0-4211-9B3E-370E865D1FD0}"/>
              </a:ext>
            </a:extLst>
          </p:cNvPr>
          <p:cNvSpPr txBox="1"/>
          <p:nvPr/>
        </p:nvSpPr>
        <p:spPr>
          <a:xfrm>
            <a:off x="9136342" y="5917295"/>
            <a:ext cx="2685843" cy="144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2162" y="632709"/>
            <a:ext cx="9232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Gotham Medium Regular" panose="020B0604020202020204" charset="0"/>
                <a:cs typeface="Gotham Medium Regular" panose="020B0604020202020204" charset="0"/>
              </a:rPr>
              <a:t>Successes and Recognitions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4223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9509D-001A-4C63-AECF-AEEE614B1627}"/>
              </a:ext>
            </a:extLst>
          </p:cNvPr>
          <p:cNvSpPr/>
          <p:nvPr/>
        </p:nvSpPr>
        <p:spPr>
          <a:xfrm>
            <a:off x="4670854" y="1576152"/>
            <a:ext cx="7399226" cy="50569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7030A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MS Association of Partners in Education </a:t>
            </a:r>
            <a:endParaRPr lang="en-US" sz="1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200" dirty="0">
              <a:solidFill>
                <a:srgbClr val="333333"/>
              </a:solidFill>
              <a:effectLst/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333299"/>
                </a:solidFill>
                <a:effectLst/>
                <a:latin typeface="Raleway"/>
                <a:ea typeface="Times New Roman" panose="02020603050405020304" pitchFamily="18" charset="0"/>
                <a:cs typeface="Times New Roman" panose="02020603050405020304" pitchFamily="18" charset="0"/>
              </a:rPr>
              <a:t>2021 Governor's Award District Level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333333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Jackson Public Schools and Partners in Education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333299"/>
                </a:solidFill>
                <a:effectLst/>
                <a:latin typeface="Raleway"/>
                <a:ea typeface="Times New Roman" panose="02020603050405020304" pitchFamily="18" charset="0"/>
                <a:cs typeface="Times New Roman" panose="02020603050405020304" pitchFamily="18" charset="0"/>
              </a:rPr>
              <a:t>High School Level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333333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Lanier High School and LHS National Alumni Association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333299"/>
                </a:solidFill>
                <a:effectLst/>
                <a:latin typeface="Raleway"/>
                <a:ea typeface="Times New Roman" panose="02020603050405020304" pitchFamily="18" charset="0"/>
                <a:cs typeface="Times New Roman" panose="02020603050405020304" pitchFamily="18" charset="0"/>
              </a:rPr>
              <a:t>Elementary School Level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333333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Obama Magnet School and Community Partners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333299"/>
                </a:solidFill>
                <a:effectLst/>
                <a:latin typeface="Raleway"/>
                <a:ea typeface="Times New Roman" panose="02020603050405020304" pitchFamily="18" charset="0"/>
                <a:cs typeface="Times New Roman" panose="02020603050405020304" pitchFamily="18" charset="0"/>
              </a:rPr>
              <a:t>Pandemic Partnership Response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333333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Jackson Public Schools and Partners in Education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333333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Obama Magnet School and Community Partners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333333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William Carey University School of Education and Community Partners*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No photo description available.">
            <a:extLst>
              <a:ext uri="{FF2B5EF4-FFF2-40B4-BE49-F238E27FC236}">
                <a16:creationId xmlns:a16="http://schemas.microsoft.com/office/drawing/2014/main" id="{6296147C-8273-4930-9552-A7D6C9119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835"/>
          <a:stretch/>
        </p:blipFill>
        <p:spPr bwMode="auto">
          <a:xfrm>
            <a:off x="5905425" y="410447"/>
            <a:ext cx="4412200" cy="10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5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9509D-001A-4C63-AECF-AEEE614B1627}"/>
              </a:ext>
            </a:extLst>
          </p:cNvPr>
          <p:cNvSpPr/>
          <p:nvPr/>
        </p:nvSpPr>
        <p:spPr>
          <a:xfrm>
            <a:off x="4670854" y="1557172"/>
            <a:ext cx="7399226" cy="53008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2021 Partnership Excellence Award</a:t>
            </a:r>
          </a:p>
          <a:p>
            <a:endParaRPr lang="en-US" sz="1000" b="1" dirty="0"/>
          </a:p>
          <a:p>
            <a:pPr algn="ctr"/>
            <a:r>
              <a:rPr lang="en-US" sz="2400" b="1" dirty="0"/>
              <a:t>Middle School Level</a:t>
            </a:r>
          </a:p>
          <a:p>
            <a:r>
              <a:rPr lang="en-US" dirty="0"/>
              <a:t>Chastain Middle School and Community Partners</a:t>
            </a:r>
          </a:p>
          <a:p>
            <a:endParaRPr lang="en-US" dirty="0"/>
          </a:p>
          <a:p>
            <a:pPr algn="ctr"/>
            <a:r>
              <a:rPr lang="en-US" sz="2400" b="1" dirty="0"/>
              <a:t>Elementary School Level</a:t>
            </a:r>
          </a:p>
          <a:p>
            <a:pPr>
              <a:lnSpc>
                <a:spcPct val="150000"/>
              </a:lnSpc>
            </a:pPr>
            <a:r>
              <a:rPr lang="en-US" dirty="0"/>
              <a:t>Baker Elementary School and Community Partners</a:t>
            </a:r>
          </a:p>
          <a:p>
            <a:pPr>
              <a:lnSpc>
                <a:spcPct val="150000"/>
              </a:lnSpc>
            </a:pPr>
            <a:r>
              <a:rPr lang="en-US" dirty="0"/>
              <a:t>Obama Magnet School and Community Partners - Playground</a:t>
            </a:r>
          </a:p>
          <a:p>
            <a:pPr>
              <a:lnSpc>
                <a:spcPct val="150000"/>
              </a:lnSpc>
            </a:pPr>
            <a:r>
              <a:rPr lang="en-US" dirty="0"/>
              <a:t>Spann Elementary School and Community Partners</a:t>
            </a:r>
          </a:p>
          <a:p>
            <a:endParaRPr lang="en-US" dirty="0"/>
          </a:p>
          <a:p>
            <a:pPr algn="ctr"/>
            <a:r>
              <a:rPr lang="en-US" sz="2400" b="1" dirty="0"/>
              <a:t>Pandemic Partnership Response</a:t>
            </a:r>
          </a:p>
          <a:p>
            <a:pPr>
              <a:lnSpc>
                <a:spcPct val="150000"/>
              </a:lnSpc>
            </a:pPr>
            <a:r>
              <a:rPr lang="en-US" dirty="0"/>
              <a:t>Baker Elementary School and Community Partners</a:t>
            </a:r>
          </a:p>
          <a:p>
            <a:pPr>
              <a:lnSpc>
                <a:spcPct val="150000"/>
              </a:lnSpc>
            </a:pPr>
            <a:r>
              <a:rPr lang="en-US" dirty="0"/>
              <a:t>Chastain Middle School and Community Partners</a:t>
            </a:r>
          </a:p>
          <a:p>
            <a:pPr>
              <a:lnSpc>
                <a:spcPct val="150000"/>
              </a:lnSpc>
            </a:pPr>
            <a:r>
              <a:rPr lang="en-US" dirty="0"/>
              <a:t>Spann Elementary School and Community Partners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No photo description available.">
            <a:extLst>
              <a:ext uri="{FF2B5EF4-FFF2-40B4-BE49-F238E27FC236}">
                <a16:creationId xmlns:a16="http://schemas.microsoft.com/office/drawing/2014/main" id="{D625C9BC-5484-435B-9F23-F140258F4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835"/>
          <a:stretch/>
        </p:blipFill>
        <p:spPr bwMode="auto">
          <a:xfrm>
            <a:off x="5905425" y="217407"/>
            <a:ext cx="4412200" cy="10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6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86" y="433810"/>
            <a:ext cx="10824278" cy="1303550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1028700" lvl="1" indent="-571500" algn="ctr"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6000" b="1" dirty="0">
                <a:solidFill>
                  <a:schemeClr val="tx1"/>
                </a:solidFill>
                <a:latin typeface="Gotham Medium Regular" panose="020B0604020202020204" charset="0"/>
                <a:cs typeface="Gotham Medium Regular" panose="020B0604020202020204" charset="0"/>
              </a:rPr>
              <a:t>Community  Leaders Meeting</a:t>
            </a:r>
            <a:br>
              <a:rPr lang="en-US" sz="6000" b="1" dirty="0">
                <a:solidFill>
                  <a:schemeClr val="tx1"/>
                </a:solidFill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3200" b="1" dirty="0">
                <a:solidFill>
                  <a:schemeClr val="tx1"/>
                </a:solidFill>
              </a:rPr>
              <a:t>Tuesday, May 25, 6:00 p.m. 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B9E4D1-45C5-4907-A3BB-CEE6F1EE0360}"/>
              </a:ext>
            </a:extLst>
          </p:cNvPr>
          <p:cNvSpPr txBox="1">
            <a:spLocks/>
          </p:cNvSpPr>
          <p:nvPr/>
        </p:nvSpPr>
        <p:spPr>
          <a:xfrm>
            <a:off x="618786" y="2119147"/>
            <a:ext cx="10954428" cy="465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/>
              <a:t>Faith-Based, Community and Business Leaders </a:t>
            </a:r>
          </a:p>
          <a:p>
            <a:pPr marL="0" indent="0" algn="ctr">
              <a:buNone/>
            </a:pPr>
            <a:r>
              <a:rPr lang="en-US" sz="3600" b="1" dirty="0"/>
              <a:t>Dr. Errick L. Greene and other JPS Team Leaders</a:t>
            </a:r>
          </a:p>
          <a:p>
            <a:pPr marL="0" indent="0" algn="ctr">
              <a:buNone/>
            </a:pPr>
            <a:r>
              <a:rPr lang="en-US" sz="3600" b="1" dirty="0"/>
              <a:t>Topics:</a:t>
            </a:r>
          </a:p>
          <a:p>
            <a:pPr lvl="6"/>
            <a:endParaRPr lang="en-US" sz="1000" b="1" dirty="0"/>
          </a:p>
          <a:p>
            <a:pPr marL="1828800" lvl="6">
              <a:lnSpc>
                <a:spcPct val="150000"/>
              </a:lnSpc>
            </a:pPr>
            <a:r>
              <a:rPr lang="en-US" sz="3200" b="1" dirty="0"/>
              <a:t>Overview of the 2020-21 SY</a:t>
            </a:r>
          </a:p>
          <a:p>
            <a:pPr marL="1828800" lvl="6">
              <a:lnSpc>
                <a:spcPct val="150000"/>
              </a:lnSpc>
            </a:pPr>
            <a:r>
              <a:rPr lang="en-US" sz="3200" b="1" dirty="0"/>
              <a:t>Planning for the 2021-22 SY</a:t>
            </a:r>
          </a:p>
          <a:p>
            <a:pPr marL="1828800" lvl="6">
              <a:lnSpc>
                <a:spcPct val="150000"/>
              </a:lnSpc>
            </a:pPr>
            <a:r>
              <a:rPr lang="en-US" sz="3200" b="1" dirty="0"/>
              <a:t>Registration </a:t>
            </a:r>
          </a:p>
          <a:p>
            <a:pPr marL="0" indent="0" algn="ctr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04400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AB9E4D1-45C5-4907-A3BB-CEE6F1EE0360}"/>
              </a:ext>
            </a:extLst>
          </p:cNvPr>
          <p:cNvSpPr txBox="1">
            <a:spLocks/>
          </p:cNvSpPr>
          <p:nvPr/>
        </p:nvSpPr>
        <p:spPr>
          <a:xfrm>
            <a:off x="762000" y="1849120"/>
            <a:ext cx="10811214" cy="4920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1000" b="1" dirty="0"/>
          </a:p>
          <a:p>
            <a:pPr marL="0" lvl="6" indent="0">
              <a:buNone/>
            </a:pPr>
            <a:endParaRPr lang="en-US" sz="2600" b="1" dirty="0"/>
          </a:p>
          <a:p>
            <a:pPr marL="0" lvl="6" indent="0">
              <a:buNone/>
            </a:pPr>
            <a:endParaRPr lang="en-US" sz="2600" b="1" dirty="0"/>
          </a:p>
          <a:p>
            <a:pPr marL="0" lvl="6" indent="0" algn="ctr">
              <a:buNone/>
            </a:pPr>
            <a:endParaRPr lang="en-US" sz="2800" b="1" dirty="0"/>
          </a:p>
          <a:p>
            <a:pPr marL="0" lvl="6" indent="0" algn="ctr">
              <a:buNone/>
            </a:pPr>
            <a:endParaRPr lang="en-US" sz="2800" b="1" dirty="0"/>
          </a:p>
          <a:p>
            <a:pPr marL="0" lvl="6" indent="0" algn="ctr">
              <a:buNone/>
            </a:pPr>
            <a:r>
              <a:rPr lang="en-US" sz="2800" b="1" dirty="0"/>
              <a:t>Central office Team Members and Community Partners</a:t>
            </a:r>
          </a:p>
          <a:p>
            <a:pPr marL="0" lvl="6" indent="0" algn="ctr">
              <a:buNone/>
            </a:pPr>
            <a:endParaRPr lang="en-US" sz="2000" b="1" dirty="0"/>
          </a:p>
          <a:p>
            <a:pPr marL="0" lvl="6" indent="0">
              <a:buNone/>
            </a:pPr>
            <a:r>
              <a:rPr lang="en-US" sz="2600" b="1" dirty="0"/>
              <a:t>Northwest 		Blackburn 		Cardozo 		Walton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3200" b="1" u="sng" dirty="0"/>
          </a:p>
        </p:txBody>
      </p:sp>
      <p:pic>
        <p:nvPicPr>
          <p:cNvPr id="2050" name="Picture 2" descr="Without Janitors, Students Are In Charge Of Keeping School Shipshape : NPR  Ed : NPR">
            <a:extLst>
              <a:ext uri="{FF2B5EF4-FFF2-40B4-BE49-F238E27FC236}">
                <a16:creationId xmlns:a16="http://schemas.microsoft.com/office/drawing/2014/main" id="{CA219421-D1E9-4A1F-B111-E13B12EA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58" y="1849120"/>
            <a:ext cx="6468222" cy="36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448154"/>
            <a:ext cx="98031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Districtwide Beautification Project</a:t>
            </a:r>
          </a:p>
          <a:p>
            <a:pPr algn="ctr"/>
            <a:r>
              <a:rPr lang="en-US" sz="2800" b="1" dirty="0"/>
              <a:t>July 30, 8:00 a.m. to 1:00 p.m.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1066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85" y="433809"/>
            <a:ext cx="10954429" cy="1325563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571500" lvl="0" indent="-571500" algn="ctr"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5600" dirty="0">
                <a:latin typeface="Gotham Medium Regular" panose="020B0604020202020204" charset="0"/>
                <a:cs typeface="Gotham Medium Regular" panose="020B0604020202020204" charset="0"/>
              </a:rPr>
              <a:t>Evaluation for Growth Opportunities</a:t>
            </a: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B9E4D1-45C5-4907-A3BB-CEE6F1EE0360}"/>
              </a:ext>
            </a:extLst>
          </p:cNvPr>
          <p:cNvSpPr txBox="1">
            <a:spLocks/>
          </p:cNvSpPr>
          <p:nvPr/>
        </p:nvSpPr>
        <p:spPr>
          <a:xfrm>
            <a:off x="618786" y="2119147"/>
            <a:ext cx="10954428" cy="465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endParaRPr lang="en-US" sz="3200" b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9DECE-AED0-4211-9B3E-370E865D1FD0}"/>
              </a:ext>
            </a:extLst>
          </p:cNvPr>
          <p:cNvSpPr txBox="1"/>
          <p:nvPr/>
        </p:nvSpPr>
        <p:spPr>
          <a:xfrm>
            <a:off x="9136342" y="5917295"/>
            <a:ext cx="2685843" cy="144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146" name="Picture 2" descr="Youth Ministry - Trinity Lutheran Church">
            <a:extLst>
              <a:ext uri="{FF2B5EF4-FFF2-40B4-BE49-F238E27FC236}">
                <a16:creationId xmlns:a16="http://schemas.microsoft.com/office/drawing/2014/main" id="{62592510-4AFB-4A1D-920D-4CA6403A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70" y="2258454"/>
            <a:ext cx="8963858" cy="30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75D1C-D6AB-4015-8789-D65884143B71}"/>
              </a:ext>
            </a:extLst>
          </p:cNvPr>
          <p:cNvSpPr txBox="1"/>
          <p:nvPr/>
        </p:nvSpPr>
        <p:spPr>
          <a:xfrm>
            <a:off x="5637320" y="294294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8715F-72CE-44D3-A41E-6AA2592F68DA}"/>
              </a:ext>
            </a:extLst>
          </p:cNvPr>
          <p:cNvSpPr txBox="1"/>
          <p:nvPr/>
        </p:nvSpPr>
        <p:spPr>
          <a:xfrm>
            <a:off x="2645544" y="5591751"/>
            <a:ext cx="693346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Friday, May 28, 2021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4694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6" y="906811"/>
            <a:ext cx="9748769" cy="382162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1028700" lvl="1" indent="-571500" algn="ctr"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5600" b="1" dirty="0">
                <a:solidFill>
                  <a:schemeClr val="tx1">
                    <a:lumMod val="75000"/>
                  </a:schemeClr>
                </a:solidFill>
                <a:latin typeface="Gotham Medium Regular" panose="020B0604020202020204" charset="0"/>
                <a:cs typeface="Gotham Medium Regular" panose="020B0604020202020204" charset="0"/>
              </a:rPr>
              <a:t>Collaborations and Partnerships</a:t>
            </a:r>
            <a:br>
              <a:rPr lang="en-US" sz="32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32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4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B9E4D1-45C5-4907-A3BB-CEE6F1EE0360}"/>
              </a:ext>
            </a:extLst>
          </p:cNvPr>
          <p:cNvSpPr txBox="1">
            <a:spLocks/>
          </p:cNvSpPr>
          <p:nvPr/>
        </p:nvSpPr>
        <p:spPr>
          <a:xfrm>
            <a:off x="589280" y="1859279"/>
            <a:ext cx="11248094" cy="4463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Child Nutrition					Reading and Math Corps</a:t>
            </a:r>
          </a:p>
          <a:p>
            <a:pPr marL="0" indent="0">
              <a:buNone/>
            </a:pPr>
            <a:r>
              <a:rPr lang="en-US" dirty="0"/>
              <a:t>Office of Teaching and Learning			New York Life’s Grief Share</a:t>
            </a:r>
          </a:p>
          <a:p>
            <a:pPr marL="0" indent="0">
              <a:buNone/>
            </a:pPr>
            <a:r>
              <a:rPr lang="en-US" dirty="0"/>
              <a:t>JPS Summer Reading Program			MS Food Corps</a:t>
            </a:r>
          </a:p>
          <a:p>
            <a:pPr marL="0" indent="0">
              <a:buNone/>
            </a:pPr>
            <a:r>
              <a:rPr lang="en-US" dirty="0"/>
              <a:t>JPS Summer Camp					Hartford’s Fire Safety Program</a:t>
            </a:r>
          </a:p>
          <a:p>
            <a:pPr marL="0" indent="0">
              <a:buNone/>
            </a:pPr>
            <a:r>
              <a:rPr lang="en-US" dirty="0"/>
              <a:t>30+ Induction Ceremony				Parents for Public Schools</a:t>
            </a:r>
          </a:p>
          <a:p>
            <a:pPr marL="0" indent="0">
              <a:buNone/>
            </a:pPr>
            <a:r>
              <a:rPr lang="en-US" dirty="0"/>
              <a:t>JPS Pre-K Parent Academy				Visit Jackson</a:t>
            </a:r>
          </a:p>
          <a:p>
            <a:pPr marL="0" indent="0">
              <a:buNone/>
            </a:pPr>
            <a:r>
              <a:rPr lang="en-US" dirty="0"/>
              <a:t>Digital Magic Program				Two Museums</a:t>
            </a:r>
          </a:p>
          <a:p>
            <a:pPr marL="0" indent="0">
              <a:buNone/>
            </a:pPr>
            <a:r>
              <a:rPr lang="en-US" dirty="0"/>
              <a:t>Get2College						New Stage Theatre</a:t>
            </a:r>
          </a:p>
          <a:p>
            <a:pPr marL="0" indent="0">
              <a:buNone/>
            </a:pPr>
            <a:r>
              <a:rPr lang="en-US" dirty="0"/>
              <a:t>Global Citizenship Initiative				MS Food Network</a:t>
            </a:r>
          </a:p>
          <a:p>
            <a:pPr marL="0" indent="0">
              <a:buNone/>
            </a:pPr>
            <a:r>
              <a:rPr lang="en-US" dirty="0"/>
              <a:t>Greater Jackson Arts Council			Downtown Rotary Club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2292235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EAACDA7-4E6D-489A-991A-AD2E16FA5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52" y="1792575"/>
            <a:ext cx="9976985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800" b="1" dirty="0"/>
              <a:t>Keep It Up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/>
              <a:t>Zoom workshops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sz="5200" b="1" dirty="0"/>
              <a:t>Add this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/>
              <a:t>Increased deliberation with our ELL families</a:t>
            </a:r>
            <a:br>
              <a:rPr lang="en-US" dirty="0"/>
            </a:br>
            <a:endParaRPr lang="en-US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/>
              <a:t>Produce 5 minutes videos on helpful topics for parent and families, with assistance from our community partners</a:t>
            </a:r>
            <a:br>
              <a:rPr lang="en-US" dirty="0"/>
            </a:br>
            <a:r>
              <a:rPr lang="en-US" dirty="0"/>
              <a:t> 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sz="5200" b="1" dirty="0"/>
              <a:t>Change it or drop it?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/>
              <a:t>Revise the Highlight awards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Partners in Education</a:t>
            </a:r>
            <a:br>
              <a:rPr lang="en-US" sz="5400" dirty="0"/>
            </a:br>
            <a:r>
              <a:rPr lang="en-US" sz="2800" dirty="0"/>
              <a:t>Evaluation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417974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255C3-630C-447A-B3CB-57FEEC31A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"/>
          <a:stretch/>
        </p:blipFill>
        <p:spPr>
          <a:xfrm>
            <a:off x="4009320" y="2172494"/>
            <a:ext cx="363474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3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0359" cy="1325563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In-Home Instructional Supports</a:t>
            </a:r>
          </a:p>
        </p:txBody>
      </p:sp>
      <p:pic>
        <p:nvPicPr>
          <p:cNvPr id="3074" name="Picture 2" descr="Thank you to all community partners for duplicating instructional packets for our JPS scholars. Your donations is greatly appreciated.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5" y="1863792"/>
            <a:ext cx="5370349" cy="36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 Word of Life Church and JPS fami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20" y="1863792"/>
            <a:ext cx="5070839" cy="36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3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8" y="431074"/>
            <a:ext cx="97971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69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76985" cy="7713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 txBox="1">
            <a:spLocks/>
          </p:cNvSpPr>
          <p:nvPr/>
        </p:nvSpPr>
        <p:spPr>
          <a:xfrm>
            <a:off x="669585" y="334051"/>
            <a:ext cx="10852829" cy="1241419"/>
          </a:xfrm>
          <a:prstGeom prst="rect">
            <a:avLst/>
          </a:prstGeom>
          <a:solidFill>
            <a:srgbClr val="FFD01B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algn="ctr"/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19200" dirty="0">
                <a:latin typeface="Gotham Medium Regular" panose="020B0604020202020204" charset="0"/>
                <a:cs typeface="Gotham Medium Regular" panose="020B0604020202020204" charset="0"/>
              </a:rPr>
              <a:t>Fall, 2020 </a:t>
            </a:r>
          </a:p>
          <a:p>
            <a:pPr algn="ctr"/>
            <a:r>
              <a:rPr lang="en-US" sz="16000" dirty="0">
                <a:latin typeface="Garamond" panose="02020404030301010803" pitchFamily="18" charset="0"/>
              </a:rPr>
              <a:t>Parent and Family Engagement Workshops</a:t>
            </a:r>
            <a:br>
              <a:rPr lang="en-US" b="0" dirty="0">
                <a:latin typeface="Garamond" panose="02020404030301010803" pitchFamily="18" charset="0"/>
              </a:rPr>
            </a:br>
            <a:br>
              <a:rPr lang="en-US" b="0" dirty="0">
                <a:latin typeface="Garamond" panose="02020404030301010803" pitchFamily="18" charset="0"/>
              </a:rPr>
            </a:br>
            <a:endParaRPr lang="en-US" dirty="0">
              <a:latin typeface="Gotham Medium Regular" panose="020B0604020202020204" charset="0"/>
              <a:cs typeface="Gotham Medium Regular" panose="020B060402020202020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6855541"/>
            <a:ext cx="9975850" cy="4445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September</a:t>
            </a:r>
            <a:r>
              <a:rPr lang="en-US" sz="2800" dirty="0"/>
              <a:t>:  </a:t>
            </a:r>
            <a:r>
              <a:rPr lang="en-US" sz="2400" dirty="0"/>
              <a:t>Parental filters, stranger danger, online threats, i.e., cyberbullying, viruses and click bait. (PPS- national) </a:t>
            </a:r>
          </a:p>
          <a:p>
            <a:r>
              <a:rPr lang="en-US" sz="2800" b="1" dirty="0"/>
              <a:t>October</a:t>
            </a:r>
            <a:r>
              <a:rPr lang="en-US" sz="2800" dirty="0"/>
              <a:t>: Tips to Encourage Reading at Home: AR, MyON </a:t>
            </a:r>
          </a:p>
          <a:p>
            <a:r>
              <a:rPr lang="en-US" dirty="0"/>
              <a:t> </a:t>
            </a:r>
            <a:r>
              <a:rPr lang="en-US" sz="2800" b="1" dirty="0"/>
              <a:t>November</a:t>
            </a:r>
            <a:r>
              <a:rPr lang="en-US" sz="2800" dirty="0"/>
              <a:t>:	Local Authors Café</a:t>
            </a:r>
          </a:p>
          <a:p>
            <a:endParaRPr lang="en-US" sz="1200" dirty="0"/>
          </a:p>
          <a:p>
            <a:r>
              <a:rPr lang="en-US" sz="2800" b="1" dirty="0"/>
              <a:t>December:</a:t>
            </a:r>
            <a:r>
              <a:rPr lang="en-US" sz="2800" dirty="0"/>
              <a:t>	</a:t>
            </a:r>
            <a:r>
              <a:rPr lang="en-US" sz="2400" dirty="0"/>
              <a:t>STEM at Home- Ways to teach science at home, using everyday things around the house. Art Around the Home -Mississippi Children’s Museum- “Journey to the North Pole”, guests will explore the museum’s holiday village which includes magical train cars, letter writing station, the Reindeer Rink sock skating rink and more.</a:t>
            </a:r>
          </a:p>
          <a:p>
            <a:pPr algn="ctr"/>
            <a:r>
              <a:rPr lang="en-US" sz="2400" i="1" dirty="0"/>
              <a:t>Marion Counseling Services, Choices for Children, Holiday/Family traditions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69586" y="1732464"/>
            <a:ext cx="108528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lang="en-US" sz="2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Parental filters, stranger danger, online threats, i.e., cyberbullying, viruses and click bait. (PPS- national)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Tips to Encourage Reading at Home: AR, MyON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(OTL)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lang="en-US" sz="2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Authors Café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December: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 &amp; Art Projects at Home (Women’s Engineers Assoc.)</a:t>
            </a:r>
          </a:p>
          <a:p>
            <a:pPr marL="137160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Mississippi Children’s Museum- “Journey to the North Pole”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Marion Counseling Services, Choices for Children, Holiday/Family traditions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8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05" y="461386"/>
            <a:ext cx="10852829" cy="1455951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5300" dirty="0">
                <a:latin typeface="Gotham Medium Regular" panose="020B0604020202020204" charset="0"/>
                <a:cs typeface="Gotham Medium Regular" panose="020B0604020202020204" charset="0"/>
              </a:rPr>
              <a:t>Spring, 2021</a:t>
            </a:r>
            <a:b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dirty="0">
                <a:latin typeface="Garamond" panose="02020404030301010803" pitchFamily="18" charset="0"/>
              </a:rPr>
              <a:t>Parent and Family Engagement Workshops</a:t>
            </a:r>
            <a:br>
              <a:rPr lang="en-US" b="0" dirty="0">
                <a:latin typeface="Garamond" panose="02020404030301010803" pitchFamily="18" charset="0"/>
              </a:rPr>
            </a:br>
            <a:br>
              <a:rPr lang="en-US" b="0" dirty="0">
                <a:latin typeface="Garamond" panose="02020404030301010803" pitchFamily="18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>
              <a:latin typeface="Gotham Medium Regular" panose="020B0604020202020204" charset="0"/>
              <a:cs typeface="Gotham Medium Regular" panose="020B060402020202020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B40C1DA-00BA-4A94-BE1A-B662AB7A1729}"/>
              </a:ext>
            </a:extLst>
          </p:cNvPr>
          <p:cNvSpPr txBox="1">
            <a:spLocks/>
          </p:cNvSpPr>
          <p:nvPr/>
        </p:nvSpPr>
        <p:spPr>
          <a:xfrm>
            <a:off x="842306" y="2464587"/>
            <a:ext cx="10954428" cy="465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>
                <a:latin typeface="Garamond" panose="02020404030301010803" pitchFamily="18" charset="0"/>
              </a:rPr>
              <a:t>January:    College and Career Planning (Get2College)</a:t>
            </a:r>
          </a:p>
          <a:p>
            <a:pPr fontAlgn="base"/>
            <a:r>
              <a:rPr lang="en-US" dirty="0">
                <a:latin typeface="Garamond" panose="02020404030301010803" pitchFamily="18" charset="0"/>
              </a:rPr>
              <a:t>February: Raising Readers Parent Workshop (Arise2Read)</a:t>
            </a:r>
          </a:p>
          <a:p>
            <a:pPr fontAlgn="base"/>
            <a:r>
              <a:rPr lang="en-US" dirty="0">
                <a:latin typeface="Garamond" panose="02020404030301010803" pitchFamily="18" charset="0"/>
              </a:rPr>
              <a:t>March:     Family Financial Fun Night- (MS Council Economic Education) </a:t>
            </a:r>
          </a:p>
          <a:p>
            <a:pPr fontAlgn="base"/>
            <a:r>
              <a:rPr lang="en-US" dirty="0">
                <a:latin typeface="Garamond" panose="02020404030301010803" pitchFamily="18" charset="0"/>
              </a:rPr>
              <a:t>April:       STEM + Family Night (Young Futurists, Women in Engineering)</a:t>
            </a:r>
          </a:p>
          <a:p>
            <a:pPr fontAlgn="base"/>
            <a:r>
              <a:rPr lang="en-US" dirty="0">
                <a:latin typeface="Garamond" panose="02020404030301010803" pitchFamily="18" charset="0"/>
              </a:rPr>
              <a:t>May:         Summer Reading Workshop (MS Food Corp and OTL)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476479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42148" t="14615" r="21314" b="8205"/>
          <a:stretch/>
        </p:blipFill>
        <p:spPr bwMode="auto">
          <a:xfrm>
            <a:off x="3725772" y="233225"/>
            <a:ext cx="5927680" cy="640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4944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273685"/>
            <a:ext cx="997698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Get2College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45" y="1599248"/>
            <a:ext cx="6675173" cy="5006380"/>
          </a:xfrm>
        </p:spPr>
      </p:pic>
    </p:spTree>
    <p:extLst>
      <p:ext uri="{BB962C8B-B14F-4D97-AF65-F5344CB8AC3E}">
        <p14:creationId xmlns:p14="http://schemas.microsoft.com/office/powerpoint/2010/main" val="295437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978-E40A-614B-BEB0-CD37AA78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85" y="107238"/>
            <a:ext cx="10852829" cy="1709951"/>
          </a:xfrm>
          <a:solidFill>
            <a:srgbClr val="FFD01B"/>
          </a:solidFill>
        </p:spPr>
        <p:txBody>
          <a:bodyPr>
            <a:normAutofit fontScale="90000"/>
          </a:bodyPr>
          <a:lstStyle/>
          <a:p>
            <a:pPr marL="571500" indent="-571500" algn="ctr">
              <a:spcBef>
                <a:spcPts val="600"/>
              </a:spcBef>
              <a:buFont typeface="Wingdings" panose="05000000000000000000" pitchFamily="2" charset="2"/>
              <a:buChar char="§"/>
            </a:pP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4800" dirty="0">
                <a:latin typeface="Gotham Medium Regular" panose="020B0604020202020204" charset="0"/>
                <a:cs typeface="Gotham Medium Regular" panose="020B0604020202020204" charset="0"/>
              </a:rPr>
            </a:br>
            <a:br>
              <a:rPr lang="en-US" sz="22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  <a:t>Major Initiatives</a:t>
            </a:r>
            <a:br>
              <a:rPr lang="en-US" sz="7300" dirty="0">
                <a:latin typeface="Gotham Medium Regular" panose="020B0604020202020204" charset="0"/>
                <a:cs typeface="Gotham Medium Regular" panose="020B0604020202020204" charset="0"/>
              </a:rPr>
            </a:br>
            <a:r>
              <a:rPr lang="en-US" dirty="0">
                <a:latin typeface="Garamond" panose="02020404030301010803" pitchFamily="18" charset="0"/>
                <a:cs typeface="Gotham Medium Regular" panose="020B0604020202020204" charset="0"/>
              </a:rPr>
              <a:t>Teacher Mini-Grants ● Emergency Supports</a:t>
            </a:r>
            <a:br>
              <a:rPr lang="en-US" b="0" dirty="0">
                <a:latin typeface="Garamond" panose="02020404030301010803" pitchFamily="18" charset="0"/>
              </a:rPr>
            </a:br>
            <a:br>
              <a:rPr lang="en-US" b="0" dirty="0">
                <a:latin typeface="Garamond" panose="02020404030301010803" pitchFamily="18" charset="0"/>
              </a:rPr>
            </a:br>
            <a:br>
              <a:rPr lang="en-US" dirty="0">
                <a:latin typeface="Gotham Medium Regular" panose="020B0604020202020204" charset="0"/>
                <a:cs typeface="Gotham Medium Regular" panose="020B0604020202020204" charset="0"/>
              </a:rPr>
            </a:br>
            <a:endParaRPr lang="en-US" dirty="0">
              <a:latin typeface="Gotham Medium Regular" panose="020B0604020202020204" charset="0"/>
              <a:cs typeface="Gotham Medium Regular" panose="020B060402020202020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B40C1DA-00BA-4A94-BE1A-B662AB7A1729}"/>
              </a:ext>
            </a:extLst>
          </p:cNvPr>
          <p:cNvSpPr txBox="1">
            <a:spLocks/>
          </p:cNvSpPr>
          <p:nvPr/>
        </p:nvSpPr>
        <p:spPr>
          <a:xfrm>
            <a:off x="5293121" y="6033474"/>
            <a:ext cx="10954428" cy="465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u="sng" dirty="0"/>
          </a:p>
          <a:p>
            <a:pPr marL="0" indent="0" algn="ctr">
              <a:buNone/>
            </a:pPr>
            <a:endParaRPr lang="en-US" sz="3200" b="1" u="sng" dirty="0"/>
          </a:p>
        </p:txBody>
      </p:sp>
      <p:sp>
        <p:nvSpPr>
          <p:cNvPr id="3" name="AutoShape 2" descr="Junior League of Jackson added... - Junior League of Jack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https://www.jljackson.org/wp-content/uploads/Horizonal-Logo-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66" y="2513647"/>
            <a:ext cx="8740140" cy="289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03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5192</TotalTime>
  <Words>777</Words>
  <Application>Microsoft Office PowerPoint</Application>
  <PresentationFormat>Widescreen</PresentationFormat>
  <Paragraphs>110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Open Sans</vt:lpstr>
      <vt:lpstr>Gotham Regular</vt:lpstr>
      <vt:lpstr>Courier New</vt:lpstr>
      <vt:lpstr>Raleway</vt:lpstr>
      <vt:lpstr>Gotham Medium Regular</vt:lpstr>
      <vt:lpstr>Times New Roman</vt:lpstr>
      <vt:lpstr>Wingdings</vt:lpstr>
      <vt:lpstr>Arial</vt:lpstr>
      <vt:lpstr>Gotham Bold</vt:lpstr>
      <vt:lpstr>Calibri</vt:lpstr>
      <vt:lpstr>Garamond</vt:lpstr>
      <vt:lpstr>Office Theme</vt:lpstr>
      <vt:lpstr>     Partners in Education  Community, Parent and Family Engagement   </vt:lpstr>
      <vt:lpstr>  Collaborations and Partnerships    </vt:lpstr>
      <vt:lpstr>In-Home Instructional Supports</vt:lpstr>
      <vt:lpstr>PowerPoint Presentation</vt:lpstr>
      <vt:lpstr>PowerPoint Presentation</vt:lpstr>
      <vt:lpstr>  Spring, 2021 Parent and Family Engagement Workshops   </vt:lpstr>
      <vt:lpstr>PowerPoint Presentation</vt:lpstr>
      <vt:lpstr>Get2College Center</vt:lpstr>
      <vt:lpstr>   Major Initiatives Teacher Mini-Grants ● Emergency Supports   </vt:lpstr>
      <vt:lpstr>   Major Initiatives City of Jackson Water Crisis   </vt:lpstr>
      <vt:lpstr>   Major Initiatives City of Jackson Water Crisis   </vt:lpstr>
      <vt:lpstr>Morrison Elementary Alumnus, Kenya Collins  Food Corp, Co-Director of National Programs  </vt:lpstr>
      <vt:lpstr>  Major Initiatives MS Food Corps  </vt:lpstr>
      <vt:lpstr>PowerPoint Presentation</vt:lpstr>
      <vt:lpstr>PowerPoint Presentation</vt:lpstr>
      <vt:lpstr>PowerPoint Presentation</vt:lpstr>
      <vt:lpstr>  Community  Leaders Meeting Tuesday, May 25, 6:00 p.m.     </vt:lpstr>
      <vt:lpstr>PowerPoint Presentation</vt:lpstr>
      <vt:lpstr>  Evaluation for Growth Opportunities  </vt:lpstr>
      <vt:lpstr>Partners in Education Evaluation &amp; Assessment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Thompson</dc:creator>
  <cp:lastModifiedBy>Oloko, Oluwafemi</cp:lastModifiedBy>
  <cp:revision>153</cp:revision>
  <dcterms:created xsi:type="dcterms:W3CDTF">2019-07-17T21:35:27Z</dcterms:created>
  <dcterms:modified xsi:type="dcterms:W3CDTF">2021-06-07T13:48:42Z</dcterms:modified>
</cp:coreProperties>
</file>