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sldIdLst>
    <p:sldId id="256" r:id="rId5"/>
    <p:sldId id="515" r:id="rId6"/>
    <p:sldId id="516" r:id="rId7"/>
    <p:sldId id="564" r:id="rId8"/>
    <p:sldId id="578" r:id="rId9"/>
    <p:sldId id="606" r:id="rId10"/>
    <p:sldId id="607" r:id="rId11"/>
    <p:sldId id="609" r:id="rId12"/>
    <p:sldId id="611" r:id="rId13"/>
    <p:sldId id="608" r:id="rId14"/>
    <p:sldId id="610" r:id="rId15"/>
    <p:sldId id="613" r:id="rId16"/>
    <p:sldId id="614" r:id="rId17"/>
    <p:sldId id="623" r:id="rId18"/>
    <p:sldId id="619" r:id="rId19"/>
    <p:sldId id="615" r:id="rId20"/>
    <p:sldId id="622" r:id="rId21"/>
    <p:sldId id="618" r:id="rId22"/>
    <p:sldId id="620" r:id="rId23"/>
    <p:sldId id="621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otham Bold" panose="020B0604020202020204" charset="0"/>
      <p:regular r:id="rId30"/>
      <p:bold r:id="rId31"/>
      <p:italic r:id="rId32"/>
      <p:boldItalic r:id="rId33"/>
    </p:embeddedFont>
    <p:embeddedFont>
      <p:font typeface="Gotham Medium Regular" panose="020B0604020202020204" charset="0"/>
      <p:regular r:id="rId34"/>
      <p:bold r:id="rId35"/>
      <p:italic r:id="rId36"/>
      <p:boldItalic r:id="rId37"/>
    </p:embeddedFont>
    <p:embeddedFont>
      <p:font typeface="Gotham Regular" panose="020B0604020202020204" charset="0"/>
      <p:regular r:id="rId38"/>
      <p:bold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shall Thomas, Laketia" initials="MTL" lastIdx="1" clrIdx="0">
    <p:extLst>
      <p:ext uri="{19B8F6BF-5375-455C-9EA6-DF929625EA0E}">
        <p15:presenceInfo xmlns:p15="http://schemas.microsoft.com/office/powerpoint/2012/main" userId="S::lamarshall@jackson.k12.ms.us::974c495c-6fa4-4da1-aba6-1328c6b029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7F"/>
    <a:srgbClr val="FFD01B"/>
    <a:srgbClr val="000000"/>
    <a:srgbClr val="F37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520CA-581F-47DB-A701-B7C5046B9A3C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92E2E-D66F-4371-90F7-55AC89EC1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92E2E-D66F-4371-90F7-55AC89EC1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0C77C-F92B-1F4A-A6CA-6B527AFBA9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0C77C-F92B-1F4A-A6CA-6B527AFBA9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0C77C-F92B-1F4A-A6CA-6B527AFBA9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7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51" r:id="rId4"/>
    <p:sldLayoutId id="2147483650" r:id="rId5"/>
    <p:sldLayoutId id="2147483665" r:id="rId6"/>
    <p:sldLayoutId id="2147483663" r:id="rId7"/>
    <p:sldLayoutId id="2147483661" r:id="rId8"/>
    <p:sldLayoutId id="2147483662" r:id="rId9"/>
    <p:sldLayoutId id="21474836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1D624A6-5785-FA4B-8A47-65283463A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3817" y="2529525"/>
            <a:ext cx="8939813" cy="3432220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latin typeface="Gotham Bold"/>
                <a:cs typeface="Gotham Bold"/>
              </a:rPr>
            </a:br>
            <a:br>
              <a:rPr lang="en-US" sz="4800" dirty="0">
                <a:latin typeface="Gotham Bold"/>
                <a:cs typeface="Gotham Bold"/>
              </a:rPr>
            </a:br>
            <a:r>
              <a:rPr lang="en-US" sz="8300" dirty="0">
                <a:latin typeface="Gotham Bold"/>
                <a:cs typeface="Gotham Bold"/>
              </a:rPr>
              <a:t>A</a:t>
            </a:r>
            <a:r>
              <a:rPr lang="en-US" sz="8300" baseline="30000" dirty="0">
                <a:latin typeface="Gotham Bold"/>
                <a:cs typeface="Gotham Bold"/>
              </a:rPr>
              <a:t>3</a:t>
            </a:r>
            <a:r>
              <a:rPr lang="en-US" sz="8300" dirty="0">
                <a:latin typeface="Gotham Bold"/>
                <a:cs typeface="Gotham Bold"/>
              </a:rPr>
              <a:t> Summer Camp</a:t>
            </a:r>
            <a:br>
              <a:rPr lang="en-US" sz="4800" dirty="0">
                <a:latin typeface="Gotham Bold"/>
                <a:cs typeface="Gotham Bold"/>
              </a:rPr>
            </a:br>
            <a:br>
              <a:rPr lang="en-US" sz="4800" dirty="0">
                <a:latin typeface="Gotham Bold"/>
                <a:cs typeface="Gotham Bold"/>
              </a:rPr>
            </a:br>
            <a:endParaRPr lang="en-US" sz="4800" dirty="0">
              <a:latin typeface="Gotham Bold"/>
              <a:cs typeface="Gotham Bold"/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0AA4F60C-C628-0B45-B7EB-5A08C8666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008" y="4794504"/>
            <a:ext cx="7521147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b="1" dirty="0">
                <a:latin typeface="Gotham Regular"/>
                <a:cs typeface="Gotham Regular"/>
              </a:rPr>
              <a:t>JPS Instructional Team </a:t>
            </a:r>
          </a:p>
          <a:p>
            <a:r>
              <a:rPr lang="en-US" sz="3500" b="1" dirty="0">
                <a:latin typeface="Gotham Regular"/>
                <a:cs typeface="Gotham Regular"/>
              </a:rPr>
              <a:t>May 18, 2021</a:t>
            </a:r>
          </a:p>
          <a:p>
            <a:endParaRPr lang="en-US" sz="2800" b="1" dirty="0">
              <a:latin typeface="Gotham Regular"/>
              <a:cs typeface="Gotham Regular"/>
            </a:endParaRPr>
          </a:p>
        </p:txBody>
      </p:sp>
      <p:pic>
        <p:nvPicPr>
          <p:cNvPr id="2" name="UPM_SB55_41_Biz_Kid_Instrumental_Ferrari_Portis_Sands_1370661(1)">
            <a:hlinkClick r:id="" action="ppaction://media"/>
            <a:extLst>
              <a:ext uri="{FF2B5EF4-FFF2-40B4-BE49-F238E27FC236}">
                <a16:creationId xmlns:a16="http://schemas.microsoft.com/office/drawing/2014/main" id="{FF8DC341-DFFA-4B9C-A1C4-A06ED02F5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845" y="5961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18DC-7740-4684-99C6-C78529A6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by Division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BFA744-0B7A-440E-B6D6-8EB973F35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606133"/>
              </p:ext>
            </p:extLst>
          </p:nvPr>
        </p:nvGraphicFramePr>
        <p:xfrm>
          <a:off x="2951087" y="1690688"/>
          <a:ext cx="551821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1">
                  <a:extLst>
                    <a:ext uri="{9D8B030D-6E8A-4147-A177-3AD203B41FA5}">
                      <a16:colId xmlns:a16="http://schemas.microsoft.com/office/drawing/2014/main" val="3512246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Elementary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6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2,876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343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72354B8-EDC9-4232-9DA1-D14EC9B0F2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393726"/>
              </p:ext>
            </p:extLst>
          </p:nvPr>
        </p:nvGraphicFramePr>
        <p:xfrm>
          <a:off x="2951086" y="3377953"/>
          <a:ext cx="551821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1">
                  <a:extLst>
                    <a:ext uri="{9D8B030D-6E8A-4147-A177-3AD203B41FA5}">
                      <a16:colId xmlns:a16="http://schemas.microsoft.com/office/drawing/2014/main" val="3667010950"/>
                    </a:ext>
                  </a:extLst>
                </a:gridCol>
              </a:tblGrid>
              <a:tr h="6627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Middle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67528"/>
                  </a:ext>
                </a:extLst>
              </a:tr>
              <a:tr h="6627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343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B83663E-0446-41BC-A521-0C8DE4397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330412"/>
              </p:ext>
            </p:extLst>
          </p:nvPr>
        </p:nvGraphicFramePr>
        <p:xfrm>
          <a:off x="2951086" y="5167312"/>
          <a:ext cx="551821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1">
                  <a:extLst>
                    <a:ext uri="{9D8B030D-6E8A-4147-A177-3AD203B41FA5}">
                      <a16:colId xmlns:a16="http://schemas.microsoft.com/office/drawing/2014/main" val="993626994"/>
                    </a:ext>
                  </a:extLst>
                </a:gridCol>
              </a:tblGrid>
              <a:tr h="63116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High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67528"/>
                  </a:ext>
                </a:extLst>
              </a:tr>
              <a:tr h="63116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34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63C382-8243-4F20-8B53-DDF5DF379F19}"/>
              </a:ext>
            </a:extLst>
          </p:cNvPr>
          <p:cNvSpPr txBox="1"/>
          <p:nvPr/>
        </p:nvSpPr>
        <p:spPr>
          <a:xfrm>
            <a:off x="8913180" y="3572162"/>
            <a:ext cx="2769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Total: 3,823 </a:t>
            </a:r>
          </a:p>
        </p:txBody>
      </p:sp>
    </p:spTree>
    <p:extLst>
      <p:ext uri="{BB962C8B-B14F-4D97-AF65-F5344CB8AC3E}">
        <p14:creationId xmlns:p14="http://schemas.microsoft.com/office/powerpoint/2010/main" val="118285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F905-1252-4792-A79C-C6E09525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Camp Sites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403023-DE0B-4AAE-BCF8-BEDFD43441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018483"/>
              </p:ext>
            </p:extLst>
          </p:nvPr>
        </p:nvGraphicFramePr>
        <p:xfrm>
          <a:off x="838200" y="1825625"/>
          <a:ext cx="997744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229">
                  <a:extLst>
                    <a:ext uri="{9D8B030D-6E8A-4147-A177-3AD203B41FA5}">
                      <a16:colId xmlns:a16="http://schemas.microsoft.com/office/drawing/2014/main" val="2028686446"/>
                    </a:ext>
                  </a:extLst>
                </a:gridCol>
                <a:gridCol w="2059620">
                  <a:extLst>
                    <a:ext uri="{9D8B030D-6E8A-4147-A177-3AD203B41FA5}">
                      <a16:colId xmlns:a16="http://schemas.microsoft.com/office/drawing/2014/main" val="1711071967"/>
                    </a:ext>
                  </a:extLst>
                </a:gridCol>
                <a:gridCol w="3029751">
                  <a:extLst>
                    <a:ext uri="{9D8B030D-6E8A-4147-A177-3AD203B41FA5}">
                      <a16:colId xmlns:a16="http://schemas.microsoft.com/office/drawing/2014/main" val="3437782560"/>
                    </a:ext>
                  </a:extLst>
                </a:gridCol>
                <a:gridCol w="2636840">
                  <a:extLst>
                    <a:ext uri="{9D8B030D-6E8A-4147-A177-3AD203B41FA5}">
                      <a16:colId xmlns:a16="http://schemas.microsoft.com/office/drawing/2014/main" val="401634614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</a:rPr>
                        <a:t>Elementary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</a:rPr>
                        <a:t>Middle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</a:rPr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039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Baker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Spann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Kirksey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Callaway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1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Shirley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Walton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Blackburn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Provine</a:t>
                      </a:r>
                      <a:r>
                        <a:rPr lang="en-US" sz="2800" dirty="0"/>
                        <a:t>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65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Galloway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Cardoza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Wingfield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98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Timberlawn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71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McWillie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Van Winkle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76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Casey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1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965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329-6484-45E1-A5A3-99A13968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and Enrichment</a:t>
            </a:r>
          </a:p>
        </p:txBody>
      </p:sp>
    </p:spTree>
    <p:extLst>
      <p:ext uri="{BB962C8B-B14F-4D97-AF65-F5344CB8AC3E}">
        <p14:creationId xmlns:p14="http://schemas.microsoft.com/office/powerpoint/2010/main" val="124692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87CE9-4AFD-484D-BA14-C467C842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AE499-FE57-4C6A-B7B9-29790649A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Identified priority and high-leverage standards</a:t>
            </a:r>
          </a:p>
          <a:p>
            <a:pPr lvl="1"/>
            <a:r>
              <a:rPr lang="en-US" dirty="0"/>
              <a:t>ELA, Math, Science, and Social Studies</a:t>
            </a:r>
          </a:p>
          <a:p>
            <a:pPr lvl="1"/>
            <a:endParaRPr lang="en-US" dirty="0"/>
          </a:p>
          <a:p>
            <a:r>
              <a:rPr lang="en-US" dirty="0"/>
              <a:t>Identified instructional strategies for Acceleration of Learning</a:t>
            </a:r>
          </a:p>
          <a:p>
            <a:pPr lvl="1"/>
            <a:r>
              <a:rPr lang="en-US" dirty="0"/>
              <a:t>Scaffolding</a:t>
            </a:r>
          </a:p>
          <a:p>
            <a:pPr lvl="1"/>
            <a:r>
              <a:rPr lang="en-US" dirty="0"/>
              <a:t>Vocabulary Development </a:t>
            </a:r>
          </a:p>
          <a:p>
            <a:pPr lvl="1"/>
            <a:r>
              <a:rPr lang="en-US" dirty="0"/>
              <a:t>Writing </a:t>
            </a:r>
          </a:p>
          <a:p>
            <a:pPr lvl="1"/>
            <a:endParaRPr lang="en-US" dirty="0"/>
          </a:p>
          <a:p>
            <a:r>
              <a:rPr lang="en-US" dirty="0"/>
              <a:t>Integrated Freckle Targeted Practice to reinforce skills </a:t>
            </a:r>
          </a:p>
          <a:p>
            <a:pPr lvl="1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– 8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</a:p>
          <a:p>
            <a:pPr lvl="1"/>
            <a:r>
              <a:rPr lang="en-US" dirty="0"/>
              <a:t>ELA and Math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667A-8454-4AEE-8156-F75DCF7D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Programming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4E75A-159D-4E97-B99B-6A417AE0D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Mastery Prep (ACT Prep) and USA Test Prep </a:t>
            </a:r>
          </a:p>
          <a:p>
            <a:pPr lvl="1"/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– 12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</a:p>
          <a:p>
            <a:pPr lvl="1"/>
            <a:endParaRPr lang="en-US" dirty="0"/>
          </a:p>
          <a:p>
            <a:r>
              <a:rPr lang="en-US" dirty="0"/>
              <a:t>Administer Pre/Post Assessments and Mastery Checks</a:t>
            </a:r>
          </a:p>
          <a:p>
            <a:pPr lvl="1"/>
            <a:r>
              <a:rPr lang="en-US" dirty="0"/>
              <a:t>Frequent Progress Monitoring </a:t>
            </a:r>
          </a:p>
          <a:p>
            <a:pPr lvl="1"/>
            <a:r>
              <a:rPr lang="en-US" dirty="0"/>
              <a:t>Evaluation of Effectiveness</a:t>
            </a:r>
          </a:p>
          <a:p>
            <a:pPr lvl="1"/>
            <a:endParaRPr lang="en-US" dirty="0"/>
          </a:p>
          <a:p>
            <a:r>
              <a:rPr lang="en-US" dirty="0"/>
              <a:t>Incorporation of the required Summer Reading</a:t>
            </a:r>
          </a:p>
          <a:p>
            <a:pPr lvl="1"/>
            <a:r>
              <a:rPr lang="en-US" dirty="0"/>
              <a:t>Book Discussions</a:t>
            </a:r>
          </a:p>
          <a:p>
            <a:pPr lvl="1"/>
            <a:r>
              <a:rPr lang="en-US" dirty="0"/>
              <a:t>Completion of Log Entry </a:t>
            </a:r>
          </a:p>
        </p:txBody>
      </p:sp>
    </p:spTree>
    <p:extLst>
      <p:ext uri="{BB962C8B-B14F-4D97-AF65-F5344CB8AC3E}">
        <p14:creationId xmlns:p14="http://schemas.microsoft.com/office/powerpoint/2010/main" val="150537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4C613-CD60-40C0-B556-22B01234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Programming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184D-E4E3-4299-BDC3-84775DA0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Elementary Enrichment Activities – </a:t>
            </a:r>
            <a:r>
              <a:rPr lang="en-US" sz="1400" dirty="0"/>
              <a:t>not an exhaustive list </a:t>
            </a:r>
          </a:p>
          <a:p>
            <a:pPr lvl="1"/>
            <a:r>
              <a:rPr lang="en-US" dirty="0"/>
              <a:t>Volleyball, STEM, Robotics, Dance, Book Club, Soccer, Book Club, Archery, Community Service, Art, Baseball, Softball, Chess Club, Voice Lessons, Drama Club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Middle and High School Enrichment Activities – </a:t>
            </a:r>
            <a:r>
              <a:rPr lang="en-US" sz="1400" dirty="0"/>
              <a:t>not an exhaustive list </a:t>
            </a:r>
          </a:p>
          <a:p>
            <a:pPr lvl="1"/>
            <a:r>
              <a:rPr lang="en-US" dirty="0"/>
              <a:t>Band, Culinary Arts, Sports, Gardening, Cheer, Community Service, Piano, Archery, Baseball, Softball, Basketball, Coding</a:t>
            </a:r>
          </a:p>
        </p:txBody>
      </p:sp>
    </p:spTree>
    <p:extLst>
      <p:ext uri="{BB962C8B-B14F-4D97-AF65-F5344CB8AC3E}">
        <p14:creationId xmlns:p14="http://schemas.microsoft.com/office/powerpoint/2010/main" val="199223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4974-EED0-4B86-A3C8-E714A763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3D661-58A0-4639-8756-65C2C23B3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b="1" dirty="0"/>
              <a:t>Social and Emotional Learning and Mindfulness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Scholars will engage in social and emotional lessons that </a:t>
            </a:r>
          </a:p>
          <a:p>
            <a:pPr lvl="1"/>
            <a:r>
              <a:rPr lang="en-US" dirty="0"/>
              <a:t>continue to build their character </a:t>
            </a:r>
          </a:p>
          <a:p>
            <a:pPr lvl="1"/>
            <a:r>
              <a:rPr lang="en-US" dirty="0"/>
              <a:t>develop coping and calming strategies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Scholars will also participate in breathing strategies and Yoga activities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90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F403-4B04-4C32-A902-0561192A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F918F-CB8F-42A4-A907-9FCF33509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June 14 – June 18</a:t>
            </a:r>
            <a:r>
              <a:rPr lang="en-US" dirty="0"/>
              <a:t> Emergency Preparedness Week</a:t>
            </a:r>
          </a:p>
          <a:p>
            <a:pPr marL="0" indent="0">
              <a:buNone/>
            </a:pPr>
            <a:r>
              <a:rPr lang="en-US" dirty="0"/>
              <a:t>Scholars will have a chance to learn how to get prepared and stay prepared from the American Red Cross. </a:t>
            </a:r>
          </a:p>
          <a:p>
            <a:r>
              <a:rPr lang="en-US" dirty="0"/>
              <a:t>Pillow Talk for Younger Scholars </a:t>
            </a:r>
          </a:p>
          <a:p>
            <a:r>
              <a:rPr lang="en-US" dirty="0"/>
              <a:t>Emergency Preparedness</a:t>
            </a:r>
          </a:p>
          <a:p>
            <a:r>
              <a:rPr lang="en-US" dirty="0"/>
              <a:t>Disasters</a:t>
            </a:r>
          </a:p>
          <a:p>
            <a:pPr lvl="1"/>
            <a:r>
              <a:rPr lang="en-US" dirty="0"/>
              <a:t>Tornados</a:t>
            </a:r>
          </a:p>
          <a:p>
            <a:pPr lvl="1"/>
            <a:r>
              <a:rPr lang="en-US" dirty="0"/>
              <a:t>Hurricanes</a:t>
            </a:r>
          </a:p>
        </p:txBody>
      </p:sp>
    </p:spTree>
    <p:extLst>
      <p:ext uri="{BB962C8B-B14F-4D97-AF65-F5344CB8AC3E}">
        <p14:creationId xmlns:p14="http://schemas.microsoft.com/office/powerpoint/2010/main" val="315096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B33D-CDFD-4038-9AD9-AD82CE68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Programming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4DD13-FAB8-45F3-9815-6A0FE66C3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Environmental Learning Center and Geo Camp Program </a:t>
            </a:r>
          </a:p>
          <a:p>
            <a:r>
              <a:rPr lang="en-US" dirty="0"/>
              <a:t>June 8 – June 25 (Cardozo Middle School Only) 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– 8</a:t>
            </a:r>
            <a:r>
              <a:rPr lang="en-US" baseline="30000" dirty="0"/>
              <a:t>th</a:t>
            </a:r>
            <a:r>
              <a:rPr lang="en-US" dirty="0"/>
              <a:t> grade – one grade level per week </a:t>
            </a:r>
          </a:p>
          <a:p>
            <a:r>
              <a:rPr lang="en-US" dirty="0"/>
              <a:t>explore the environment </a:t>
            </a:r>
          </a:p>
          <a:p>
            <a:r>
              <a:rPr lang="en-US" dirty="0"/>
              <a:t>ask questions and investigate to learn how they can positively impact their community</a:t>
            </a:r>
          </a:p>
          <a:p>
            <a:r>
              <a:rPr lang="en-US" dirty="0"/>
              <a:t>use walking trails and investigating nature</a:t>
            </a:r>
          </a:p>
        </p:txBody>
      </p:sp>
    </p:spTree>
    <p:extLst>
      <p:ext uri="{BB962C8B-B14F-4D97-AF65-F5344CB8AC3E}">
        <p14:creationId xmlns:p14="http://schemas.microsoft.com/office/powerpoint/2010/main" val="397990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B7F6-B8BC-4CB9-BE91-2582A62F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Camp Guide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F389ED-E3F9-4F0A-9758-AF8F8A6E7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99" t="16703" r="51394" b="9619"/>
          <a:stretch/>
        </p:blipFill>
        <p:spPr>
          <a:xfrm>
            <a:off x="3764130" y="1690688"/>
            <a:ext cx="3940757" cy="4918229"/>
          </a:xfrm>
        </p:spPr>
      </p:pic>
    </p:spTree>
    <p:extLst>
      <p:ext uri="{BB962C8B-B14F-4D97-AF65-F5344CB8AC3E}">
        <p14:creationId xmlns:p14="http://schemas.microsoft.com/office/powerpoint/2010/main" val="108681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083E-65D1-4FB5-9DEC-FBC1AC3D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JPS Mission and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761EA-7EFE-47DE-8135-D112024B3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Gotham Medium Regular"/>
                <a:cs typeface="Gotham Medium Regular"/>
              </a:rPr>
              <a:t>Our mission is to develop scholars through world-class learning experiences to attain an exceptional knowledge base, critical and relevant skill sets, and the necessary dispositions for great success.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latin typeface="Gotham Medium Regular"/>
              <a:cs typeface="Gotham Medium Regular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Gotham Medium Regular"/>
                <a:cs typeface="Gotham Medium Regular"/>
              </a:rPr>
              <a:t>Our vision is to prepare scholars to achieve globally, to contribute locally, and to be fulfilled individually.</a:t>
            </a:r>
            <a:endParaRPr lang="en-US" sz="3000" b="1" dirty="0">
              <a:solidFill>
                <a:srgbClr val="002060"/>
              </a:solidFill>
              <a:cs typeface="Gotham Medium Regular" panose="02000604030000020004" pitchFamily="2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cs typeface="Gotham Medium Regular" panose="02000604030000020004" pitchFamily="2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6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37E3-2384-47C5-B313-12FAB127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630" y="1957375"/>
            <a:ext cx="6474941" cy="2055481"/>
          </a:xfrm>
        </p:spPr>
        <p:txBody>
          <a:bodyPr/>
          <a:lstStyle/>
          <a:p>
            <a:r>
              <a:rPr lang="en-US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68939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C37E-1154-44A5-AD49-5A0EE68D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JPS Core Values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E9D4-5F11-407F-898F-CB8A7AF60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Equity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Excellence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Growth Mindset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Relationships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Relevance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Positive and Respectful Cultures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7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C37E-1154-44A5-AD49-5A0EE68D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JPS Commitments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E9D4-5F11-407F-898F-CB8A7AF60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A Strong Start 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Innovative Teaching and Learning 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Talented and Empowered Teams 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Joyful Learning Environments</a:t>
            </a:r>
          </a:p>
          <a:p>
            <a:pPr lvl="0"/>
            <a:r>
              <a:rPr lang="en-US" sz="3600" b="1" dirty="0">
                <a:latin typeface="Gotham Medium Regular" panose="020B0604020202020204" charset="0"/>
                <a:cs typeface="Gotham Medium Regular" panose="020B0604020202020204" charset="0"/>
              </a:rPr>
              <a:t>A Culture of Accountability and Excellence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8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329-6484-45E1-A5A3-99A13968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Goals </a:t>
            </a:r>
          </a:p>
        </p:txBody>
      </p:sp>
    </p:spTree>
    <p:extLst>
      <p:ext uri="{BB962C8B-B14F-4D97-AF65-F5344CB8AC3E}">
        <p14:creationId xmlns:p14="http://schemas.microsoft.com/office/powerpoint/2010/main" val="42716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C11A-134B-4C90-A024-ECD4989C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9A40C-A617-4A2D-8C03-952F8982A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976985" cy="4353234"/>
          </a:xfrm>
        </p:spPr>
        <p:txBody>
          <a:bodyPr>
            <a:normAutofit/>
          </a:bodyPr>
          <a:lstStyle/>
          <a:p>
            <a:r>
              <a:rPr lang="en-US" dirty="0"/>
              <a:t>The purpose of the Jackson Public Schools A</a:t>
            </a:r>
            <a:r>
              <a:rPr lang="en-US" baseline="30000" dirty="0"/>
              <a:t>3</a:t>
            </a:r>
            <a:r>
              <a:rPr lang="en-US" dirty="0"/>
              <a:t> Summer Camp is to provide our scholars an enriched summer camp experience equipped with </a:t>
            </a:r>
          </a:p>
          <a:p>
            <a:pPr lvl="1"/>
            <a:r>
              <a:rPr lang="en-US" dirty="0"/>
              <a:t>academic tools for success; </a:t>
            </a:r>
          </a:p>
          <a:p>
            <a:pPr lvl="1"/>
            <a:r>
              <a:rPr lang="en-US" dirty="0"/>
              <a:t>pathways for self-expression; and</a:t>
            </a:r>
          </a:p>
          <a:p>
            <a:pPr lvl="1"/>
            <a:r>
              <a:rPr lang="en-US" dirty="0"/>
              <a:t>strategies to help them to develop academically, socially, and emotionally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Gotham Bold" panose="020B0604020202020204" charset="0"/>
                <a:cs typeface="Gotham Bold" panose="020B0604020202020204" charset="0"/>
              </a:rPr>
              <a:t>Scholars will have a chance to not only partake in academic lessons, but enrichment and athletic fundamental camps.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C149-2B7E-4175-930D-7DB7104D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D62BF-E897-4401-AA7B-C21B48DB8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The goals of the A</a:t>
            </a:r>
            <a:r>
              <a:rPr lang="en-US" b="1" baseline="30000" dirty="0"/>
              <a:t>3</a:t>
            </a:r>
            <a:r>
              <a:rPr lang="en-US" b="1" dirty="0"/>
              <a:t> Summer Camp are built to empower our scholars in the areas of acceleration, affirmation, and acclimation.</a:t>
            </a:r>
          </a:p>
          <a:p>
            <a:pPr lvl="0"/>
            <a:r>
              <a:rPr lang="en-US" b="1" dirty="0"/>
              <a:t>Goal 1:  Acceleration – </a:t>
            </a:r>
            <a:r>
              <a:rPr lang="en-US" dirty="0"/>
              <a:t>Scholars will receive effective instruction on identified standards they will be expected to master during the 2021-2022 school year.  </a:t>
            </a:r>
          </a:p>
          <a:p>
            <a:endParaRPr lang="en-US" dirty="0"/>
          </a:p>
          <a:p>
            <a:pPr lvl="0"/>
            <a:r>
              <a:rPr lang="en-US" b="1" dirty="0"/>
              <a:t>Goal 2:  Acclimation – </a:t>
            </a:r>
            <a:r>
              <a:rPr lang="en-US" dirty="0"/>
              <a:t>Scholars will experience an in-person camp design to acclimate them back to the physical school setting.</a:t>
            </a:r>
          </a:p>
          <a:p>
            <a:endParaRPr lang="en-US" dirty="0"/>
          </a:p>
          <a:p>
            <a:pPr lvl="0"/>
            <a:r>
              <a:rPr lang="en-US" b="1" dirty="0"/>
              <a:t>Goal 3:  Affirmation – </a:t>
            </a:r>
            <a:r>
              <a:rPr lang="en-US" dirty="0"/>
              <a:t>Scholars will experience service learning opportunities in a supportive environment to create a sense of community to enhance each scholar’s social and emotional development.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32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329-6484-45E1-A5A3-99A13968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 Logistics</a:t>
            </a:r>
          </a:p>
        </p:txBody>
      </p:sp>
    </p:spTree>
    <p:extLst>
      <p:ext uri="{BB962C8B-B14F-4D97-AF65-F5344CB8AC3E}">
        <p14:creationId xmlns:p14="http://schemas.microsoft.com/office/powerpoint/2010/main" val="2907756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8898-190E-47B1-B28D-4B0E663D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78FC3-7168-4410-9CF0-FF3BECCF3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9976985" cy="48021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Days and Hours of Operation:  </a:t>
            </a:r>
          </a:p>
          <a:p>
            <a:pPr lvl="1"/>
            <a:r>
              <a:rPr lang="en-US" dirty="0"/>
              <a:t>Monday – Friday</a:t>
            </a:r>
          </a:p>
          <a:p>
            <a:pPr lvl="1"/>
            <a:r>
              <a:rPr lang="en-US" dirty="0"/>
              <a:t>8:30 a.m. – 5:30 p.m.</a:t>
            </a:r>
          </a:p>
          <a:p>
            <a:r>
              <a:rPr lang="en-US" dirty="0"/>
              <a:t>Transportation will be provided to and from the camp sites and for any field trips </a:t>
            </a:r>
          </a:p>
          <a:p>
            <a:r>
              <a:rPr lang="en-US" dirty="0"/>
              <a:t>Uniforms are not required. Please follow the JPS Dress Code Policy</a:t>
            </a:r>
          </a:p>
          <a:p>
            <a:r>
              <a:rPr lang="en-US" dirty="0"/>
              <a:t>Meals will be provided</a:t>
            </a:r>
          </a:p>
          <a:p>
            <a:pPr lvl="1"/>
            <a:r>
              <a:rPr lang="en-US" dirty="0"/>
              <a:t>Breakfast – 8:30 a.m. – 9:00 a.m.</a:t>
            </a:r>
          </a:p>
          <a:p>
            <a:pPr lvl="1"/>
            <a:r>
              <a:rPr lang="en-US" dirty="0"/>
              <a:t>Lunch – 12:30 p.m. – 1:30 p.m.</a:t>
            </a:r>
          </a:p>
          <a:p>
            <a:r>
              <a:rPr lang="en-US" dirty="0"/>
              <a:t>Programming Schedule </a:t>
            </a:r>
          </a:p>
          <a:p>
            <a:pPr lvl="1"/>
            <a:r>
              <a:rPr lang="en-US" dirty="0"/>
              <a:t>Academic – 9:00 a.m. – 12:30 p.m.</a:t>
            </a:r>
          </a:p>
          <a:p>
            <a:pPr lvl="1"/>
            <a:r>
              <a:rPr lang="en-US" dirty="0"/>
              <a:t>Enrichment – 1:30 p.m. – 5:30 p.m.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77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88FDDE4D99441BDB6123F847FDADF" ma:contentTypeVersion="12" ma:contentTypeDescription="Create a new document." ma:contentTypeScope="" ma:versionID="8c276b36fade85099358ac478cd3c587">
  <xsd:schema xmlns:xsd="http://www.w3.org/2001/XMLSchema" xmlns:xs="http://www.w3.org/2001/XMLSchema" xmlns:p="http://schemas.microsoft.com/office/2006/metadata/properties" xmlns:ns3="c73b4e3c-e07c-43fe-bd98-3ae9160a686c" xmlns:ns4="2a905442-2412-486c-b7d3-d465401eb095" targetNamespace="http://schemas.microsoft.com/office/2006/metadata/properties" ma:root="true" ma:fieldsID="f6e81b98151ecf837849fa0ff8750893" ns3:_="" ns4:_="">
    <xsd:import namespace="c73b4e3c-e07c-43fe-bd98-3ae9160a686c"/>
    <xsd:import namespace="2a905442-2412-486c-b7d3-d465401eb09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b4e3c-e07c-43fe-bd98-3ae9160a68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05442-2412-486c-b7d3-d465401eb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29F0D-6AAB-45F3-AF51-298F2021EE84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c73b4e3c-e07c-43fe-bd98-3ae9160a686c"/>
    <ds:schemaRef ds:uri="http://www.w3.org/XML/1998/namespace"/>
    <ds:schemaRef ds:uri="http://purl.org/dc/elements/1.1/"/>
    <ds:schemaRef ds:uri="http://schemas.microsoft.com/office/infopath/2007/PartnerControls"/>
    <ds:schemaRef ds:uri="2a905442-2412-486c-b7d3-d465401eb095"/>
  </ds:schemaRefs>
</ds:datastoreItem>
</file>

<file path=customXml/itemProps2.xml><?xml version="1.0" encoding="utf-8"?>
<ds:datastoreItem xmlns:ds="http://schemas.openxmlformats.org/officeDocument/2006/customXml" ds:itemID="{1FA99976-CEED-47F9-9AD9-1C8AA6EA9D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1BA4A-DC39-40B9-A8DD-C29A41FD7BC4}">
  <ds:schemaRefs>
    <ds:schemaRef ds:uri="2a905442-2412-486c-b7d3-d465401eb095"/>
    <ds:schemaRef ds:uri="c73b4e3c-e07c-43fe-bd98-3ae9160a68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734</Words>
  <Application>Microsoft Office PowerPoint</Application>
  <PresentationFormat>Widescreen</PresentationFormat>
  <Paragraphs>136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Wingdings</vt:lpstr>
      <vt:lpstr>Gotham Bold</vt:lpstr>
      <vt:lpstr>Arial</vt:lpstr>
      <vt:lpstr>Calibri</vt:lpstr>
      <vt:lpstr>Courier New</vt:lpstr>
      <vt:lpstr>Gotham Medium Regular</vt:lpstr>
      <vt:lpstr>Gotham Regular</vt:lpstr>
      <vt:lpstr>Office Theme</vt:lpstr>
      <vt:lpstr>  A3 Summer Camp  </vt:lpstr>
      <vt:lpstr>JPS Mission and Vision</vt:lpstr>
      <vt:lpstr>JPS Core Values </vt:lpstr>
      <vt:lpstr>JPS Commitments </vt:lpstr>
      <vt:lpstr>Purpose and Goals </vt:lpstr>
      <vt:lpstr>Purpose </vt:lpstr>
      <vt:lpstr>Goals</vt:lpstr>
      <vt:lpstr>Camp Logistics</vt:lpstr>
      <vt:lpstr>General Information</vt:lpstr>
      <vt:lpstr>Enrollment by Division</vt:lpstr>
      <vt:lpstr>Summer Camp Sites</vt:lpstr>
      <vt:lpstr>Academic and Enrichment</vt:lpstr>
      <vt:lpstr>Academic Programming</vt:lpstr>
      <vt:lpstr>Academic Programming </vt:lpstr>
      <vt:lpstr>Enrichment Programming </vt:lpstr>
      <vt:lpstr>Enrichment Programming</vt:lpstr>
      <vt:lpstr>Enrichment Programming</vt:lpstr>
      <vt:lpstr>Enrichment Programming </vt:lpstr>
      <vt:lpstr>Summer Camp Guide 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Excellence for All:      JPS Course and Special Program Offerings</dc:title>
  <dc:creator>Burk, Kymyona</dc:creator>
  <cp:lastModifiedBy>Oloko, Oluwafemi</cp:lastModifiedBy>
  <cp:revision>50</cp:revision>
  <cp:lastPrinted>2021-05-18T21:59:09Z</cp:lastPrinted>
  <dcterms:created xsi:type="dcterms:W3CDTF">2020-01-16T15:54:37Z</dcterms:created>
  <dcterms:modified xsi:type="dcterms:W3CDTF">2021-05-24T17:25:21Z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0x0101002A288FDDE4D99441BDB6123F847FDADF</vt:lpwstr>
  </property>
</Properties>
</file>