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6" r:id="rId2"/>
    <p:sldId id="268" r:id="rId3"/>
    <p:sldId id="270" r:id="rId4"/>
    <p:sldId id="269" r:id="rId5"/>
    <p:sldId id="275" r:id="rId6"/>
    <p:sldId id="272" r:id="rId7"/>
    <p:sldId id="273" r:id="rId8"/>
    <p:sldId id="274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otham Book" pitchFamily="50" charset="0"/>
      <p:regular r:id="rId15"/>
      <p:bold r:id="rId16"/>
      <p:italic r:id="rId17"/>
      <p:boldItalic r:id="rId18"/>
    </p:embeddedFont>
    <p:embeddedFont>
      <p:font typeface="Gotham Regular" panose="020B0604020202020204" charset="0"/>
      <p:regular r:id="rId19"/>
      <p:bold r:id="rId20"/>
      <p:italic r:id="rId21"/>
    </p:embeddedFont>
    <p:embeddedFont>
      <p:font typeface="Gotham Bold" panose="020B0604020202020204" charset="0"/>
      <p:regular r:id="rId22"/>
      <p:bold r:id="rId23"/>
      <p:italic r:id="rId24"/>
      <p:boldItalic r:id="rId25"/>
    </p:embeddedFont>
    <p:embeddedFont>
      <p:font typeface="Gotham Medium Regular" panose="020B060402020202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1B"/>
    <a:srgbClr val="273A7F"/>
    <a:srgbClr val="F37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3"/>
    <p:restoredTop sz="94170"/>
  </p:normalViewPr>
  <p:slideViewPr>
    <p:cSldViewPr snapToGrid="0" snapToObjects="1">
      <p:cViewPr varScale="1">
        <p:scale>
          <a:sx n="57" d="100"/>
          <a:sy n="57" d="100"/>
        </p:scale>
        <p:origin x="929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ixabay.com/en/male-man-stick-figure-symbol-294095/" TargetMode="External"/><Relationship Id="rId1" Type="http://schemas.openxmlformats.org/officeDocument/2006/relationships/image" Target="../media/image10.png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ixabay.com/en/male-man-stick-figure-symbol-294095/" TargetMode="External"/><Relationship Id="rId1" Type="http://schemas.openxmlformats.org/officeDocument/2006/relationships/image" Target="../media/image10.png"/><Relationship Id="rId6" Type="http://schemas.openxmlformats.org/officeDocument/2006/relationships/image" Target="../media/image14.svg"/><Relationship Id="rId5" Type="http://schemas.openxmlformats.org/officeDocument/2006/relationships/image" Target="../media/image12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522A9E-2538-CA40-9655-9E6C167F9200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E3F3563-AA36-D045-95D5-D7794789C3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Encourage participation of JPS stakeholders in the 2020 U.S. Census;</a:t>
          </a:r>
          <a:endParaRPr lang="en-US" dirty="0"/>
        </a:p>
      </dgm:t>
    </dgm:pt>
    <dgm:pt modelId="{D5A0F23F-C8C6-7D43-8DFA-A07BD4ADF402}" type="parTrans" cxnId="{1B9F5782-3C97-154A-BA06-174E78B8BBD4}">
      <dgm:prSet/>
      <dgm:spPr/>
      <dgm:t>
        <a:bodyPr/>
        <a:lstStyle/>
        <a:p>
          <a:endParaRPr lang="en-US"/>
        </a:p>
      </dgm:t>
    </dgm:pt>
    <dgm:pt modelId="{3543AF8F-D5E5-7142-AA1A-BBF146A1DCFF}" type="sibTrans" cxnId="{1B9F5782-3C97-154A-BA06-174E78B8BBD4}">
      <dgm:prSet/>
      <dgm:spPr/>
      <dgm:t>
        <a:bodyPr/>
        <a:lstStyle/>
        <a:p>
          <a:endParaRPr lang="en-US"/>
        </a:p>
      </dgm:t>
    </dgm:pt>
    <dgm:pt modelId="{09DB4BD3-C4B7-C848-AB4A-F6E36674F7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Explain the importance of Census participation and an accurate count to the District; &amp;</a:t>
          </a:r>
          <a:endParaRPr lang="en-US" dirty="0"/>
        </a:p>
      </dgm:t>
    </dgm:pt>
    <dgm:pt modelId="{EDBB8D3E-14EB-7D43-824A-B3CE2DA29407}" type="parTrans" cxnId="{8C0B7A48-CCA1-8D43-901D-5737333101C2}">
      <dgm:prSet/>
      <dgm:spPr/>
      <dgm:t>
        <a:bodyPr/>
        <a:lstStyle/>
        <a:p>
          <a:endParaRPr lang="en-US"/>
        </a:p>
      </dgm:t>
    </dgm:pt>
    <dgm:pt modelId="{DD859BA3-D823-0245-84F7-44236F2A7F94}" type="sibTrans" cxnId="{8C0B7A48-CCA1-8D43-901D-5737333101C2}">
      <dgm:prSet/>
      <dgm:spPr/>
      <dgm:t>
        <a:bodyPr/>
        <a:lstStyle/>
        <a:p>
          <a:endParaRPr lang="en-US"/>
        </a:p>
      </dgm:t>
    </dgm:pt>
    <dgm:pt modelId="{C19AE6D7-502C-714C-9638-B7DAAFEC0C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Share the District’s efforts to collaborate with the U.S. Census and other community partners.</a:t>
          </a:r>
          <a:endParaRPr lang="en-US"/>
        </a:p>
      </dgm:t>
    </dgm:pt>
    <dgm:pt modelId="{05FC25BA-C971-D443-8F14-959D194EB1D9}" type="parTrans" cxnId="{DF50180F-F5A7-7F4F-AE24-D8D111E72751}">
      <dgm:prSet/>
      <dgm:spPr/>
      <dgm:t>
        <a:bodyPr/>
        <a:lstStyle/>
        <a:p>
          <a:endParaRPr lang="en-US"/>
        </a:p>
      </dgm:t>
    </dgm:pt>
    <dgm:pt modelId="{636B0C67-B366-0E49-8DB1-F1653AB600CF}" type="sibTrans" cxnId="{DF50180F-F5A7-7F4F-AE24-D8D111E72751}">
      <dgm:prSet/>
      <dgm:spPr/>
      <dgm:t>
        <a:bodyPr/>
        <a:lstStyle/>
        <a:p>
          <a:endParaRPr lang="en-US"/>
        </a:p>
      </dgm:t>
    </dgm:pt>
    <dgm:pt modelId="{6B8AB60E-6DA8-C64F-8CBC-337F9BAE9883}" type="pres">
      <dgm:prSet presAssocID="{AF522A9E-2538-CA40-9655-9E6C167F92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262074-037D-8943-B3FE-EAC2C2C3A038}" type="pres">
      <dgm:prSet presAssocID="{8E3F3563-AA36-D045-95D5-D7794789C3AE}" presName="linNode" presStyleCnt="0"/>
      <dgm:spPr/>
    </dgm:pt>
    <dgm:pt modelId="{86E3DDFE-31DD-8143-86F1-B1333260FDD8}" type="pres">
      <dgm:prSet presAssocID="{8E3F3563-AA36-D045-95D5-D7794789C3AE}" presName="parentText" presStyleLbl="node1" presStyleIdx="0" presStyleCnt="3" custScaleX="2616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7018F1-4750-D043-B5D5-3725F49EBFE0}" type="pres">
      <dgm:prSet presAssocID="{3543AF8F-D5E5-7142-AA1A-BBF146A1DCFF}" presName="sp" presStyleCnt="0"/>
      <dgm:spPr/>
    </dgm:pt>
    <dgm:pt modelId="{E6EC6E67-7536-B84C-9275-E84BC102CD18}" type="pres">
      <dgm:prSet presAssocID="{09DB4BD3-C4B7-C848-AB4A-F6E36674F729}" presName="linNode" presStyleCnt="0"/>
      <dgm:spPr/>
    </dgm:pt>
    <dgm:pt modelId="{71C7C4B5-8E14-964B-B791-CE0D4FC3FFB3}" type="pres">
      <dgm:prSet presAssocID="{09DB4BD3-C4B7-C848-AB4A-F6E36674F729}" presName="parentText" presStyleLbl="node1" presStyleIdx="1" presStyleCnt="3" custScaleX="2616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96882-C399-6448-A8C9-EF643A6BEF2D}" type="pres">
      <dgm:prSet presAssocID="{DD859BA3-D823-0245-84F7-44236F2A7F94}" presName="sp" presStyleCnt="0"/>
      <dgm:spPr/>
    </dgm:pt>
    <dgm:pt modelId="{57532ECE-1BCA-944D-8D68-C8B3168CD523}" type="pres">
      <dgm:prSet presAssocID="{C19AE6D7-502C-714C-9638-B7DAAFEC0C0D}" presName="linNode" presStyleCnt="0"/>
      <dgm:spPr/>
    </dgm:pt>
    <dgm:pt modelId="{81E3ADA1-BA8B-E54A-A77C-110F59613C23}" type="pres">
      <dgm:prSet presAssocID="{C19AE6D7-502C-714C-9638-B7DAAFEC0C0D}" presName="parentText" presStyleLbl="node1" presStyleIdx="2" presStyleCnt="3" custScaleX="2616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FBE49F-E170-4647-9416-9925C33B9C6C}" type="presOf" srcId="{C19AE6D7-502C-714C-9638-B7DAAFEC0C0D}" destId="{81E3ADA1-BA8B-E54A-A77C-110F59613C23}" srcOrd="0" destOrd="0" presId="urn:microsoft.com/office/officeart/2005/8/layout/vList5"/>
    <dgm:cxn modelId="{EE933976-6BFA-BA4B-BF9D-97E462143E5E}" type="presOf" srcId="{AF522A9E-2538-CA40-9655-9E6C167F9200}" destId="{6B8AB60E-6DA8-C64F-8CBC-337F9BAE9883}" srcOrd="0" destOrd="0" presId="urn:microsoft.com/office/officeart/2005/8/layout/vList5"/>
    <dgm:cxn modelId="{3C46287C-7A5A-D646-A360-01B28089E5C9}" type="presOf" srcId="{09DB4BD3-C4B7-C848-AB4A-F6E36674F729}" destId="{71C7C4B5-8E14-964B-B791-CE0D4FC3FFB3}" srcOrd="0" destOrd="0" presId="urn:microsoft.com/office/officeart/2005/8/layout/vList5"/>
    <dgm:cxn modelId="{DF50180F-F5A7-7F4F-AE24-D8D111E72751}" srcId="{AF522A9E-2538-CA40-9655-9E6C167F9200}" destId="{C19AE6D7-502C-714C-9638-B7DAAFEC0C0D}" srcOrd="2" destOrd="0" parTransId="{05FC25BA-C971-D443-8F14-959D194EB1D9}" sibTransId="{636B0C67-B366-0E49-8DB1-F1653AB600CF}"/>
    <dgm:cxn modelId="{1B9F5782-3C97-154A-BA06-174E78B8BBD4}" srcId="{AF522A9E-2538-CA40-9655-9E6C167F9200}" destId="{8E3F3563-AA36-D045-95D5-D7794789C3AE}" srcOrd="0" destOrd="0" parTransId="{D5A0F23F-C8C6-7D43-8DFA-A07BD4ADF402}" sibTransId="{3543AF8F-D5E5-7142-AA1A-BBF146A1DCFF}"/>
    <dgm:cxn modelId="{8C0B7A48-CCA1-8D43-901D-5737333101C2}" srcId="{AF522A9E-2538-CA40-9655-9E6C167F9200}" destId="{09DB4BD3-C4B7-C848-AB4A-F6E36674F729}" srcOrd="1" destOrd="0" parTransId="{EDBB8D3E-14EB-7D43-824A-B3CE2DA29407}" sibTransId="{DD859BA3-D823-0245-84F7-44236F2A7F94}"/>
    <dgm:cxn modelId="{B95386BE-FFDA-F543-BC35-E49B1427125A}" type="presOf" srcId="{8E3F3563-AA36-D045-95D5-D7794789C3AE}" destId="{86E3DDFE-31DD-8143-86F1-B1333260FDD8}" srcOrd="0" destOrd="0" presId="urn:microsoft.com/office/officeart/2005/8/layout/vList5"/>
    <dgm:cxn modelId="{1DF7F582-5491-FE44-BE9A-9642E4F5CAC1}" type="presParOf" srcId="{6B8AB60E-6DA8-C64F-8CBC-337F9BAE9883}" destId="{F0262074-037D-8943-B3FE-EAC2C2C3A038}" srcOrd="0" destOrd="0" presId="urn:microsoft.com/office/officeart/2005/8/layout/vList5"/>
    <dgm:cxn modelId="{B3AB0AD1-49EC-F740-9013-160D297D7C0B}" type="presParOf" srcId="{F0262074-037D-8943-B3FE-EAC2C2C3A038}" destId="{86E3DDFE-31DD-8143-86F1-B1333260FDD8}" srcOrd="0" destOrd="0" presId="urn:microsoft.com/office/officeart/2005/8/layout/vList5"/>
    <dgm:cxn modelId="{9BE0450D-D410-E043-9FBE-B320B4697FFF}" type="presParOf" srcId="{6B8AB60E-6DA8-C64F-8CBC-337F9BAE9883}" destId="{177018F1-4750-D043-B5D5-3725F49EBFE0}" srcOrd="1" destOrd="0" presId="urn:microsoft.com/office/officeart/2005/8/layout/vList5"/>
    <dgm:cxn modelId="{B8F11565-CCFA-2540-B8C7-9DFE155170DB}" type="presParOf" srcId="{6B8AB60E-6DA8-C64F-8CBC-337F9BAE9883}" destId="{E6EC6E67-7536-B84C-9275-E84BC102CD18}" srcOrd="2" destOrd="0" presId="urn:microsoft.com/office/officeart/2005/8/layout/vList5"/>
    <dgm:cxn modelId="{FE44A852-4BA4-8A44-9383-19ABB8CA99A6}" type="presParOf" srcId="{E6EC6E67-7536-B84C-9275-E84BC102CD18}" destId="{71C7C4B5-8E14-964B-B791-CE0D4FC3FFB3}" srcOrd="0" destOrd="0" presId="urn:microsoft.com/office/officeart/2005/8/layout/vList5"/>
    <dgm:cxn modelId="{335993D7-71D7-4044-B366-EB2746AF9BD4}" type="presParOf" srcId="{6B8AB60E-6DA8-C64F-8CBC-337F9BAE9883}" destId="{3F896882-C399-6448-A8C9-EF643A6BEF2D}" srcOrd="3" destOrd="0" presId="urn:microsoft.com/office/officeart/2005/8/layout/vList5"/>
    <dgm:cxn modelId="{44762068-EF02-CC4A-898B-2348378EBBBE}" type="presParOf" srcId="{6B8AB60E-6DA8-C64F-8CBC-337F9BAE9883}" destId="{57532ECE-1BCA-944D-8D68-C8B3168CD523}" srcOrd="4" destOrd="0" presId="urn:microsoft.com/office/officeart/2005/8/layout/vList5"/>
    <dgm:cxn modelId="{2BC8CF76-8F1E-E746-A36F-2D4FEBB8C5B8}" type="presParOf" srcId="{57532ECE-1BCA-944D-8D68-C8B3168CD523}" destId="{81E3ADA1-BA8B-E54A-A77C-110F59613C2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FCDB97-D85E-4FA1-9638-07D81CDFE90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3E2C94AE-9B3A-4E45-89E2-E0ADEE25BB87}">
      <dgm:prSet custT="1"/>
      <dgm:spPr/>
      <dgm:t>
        <a:bodyPr/>
        <a:lstStyle/>
        <a:p>
          <a:r>
            <a:rPr lang="en-US" sz="2400" b="0" i="0" dirty="0"/>
            <a:t>The U.S. Census is a </a:t>
          </a:r>
          <a:r>
            <a:rPr lang="en-US" sz="2400" b="1" i="0" dirty="0"/>
            <a:t>constitutionally mandated, decennial count</a:t>
          </a:r>
          <a:r>
            <a:rPr lang="en-US" sz="2400" b="0" i="0" dirty="0"/>
            <a:t> of all persons living in the United States.</a:t>
          </a:r>
          <a:endParaRPr lang="en-US" sz="2400" dirty="0"/>
        </a:p>
      </dgm:t>
    </dgm:pt>
    <dgm:pt modelId="{2C7A3FB6-2A44-4EC4-9880-BCE5E446E43B}" type="parTrans" cxnId="{572CA600-81EF-4776-9CB2-B4C10AB78F7B}">
      <dgm:prSet/>
      <dgm:spPr/>
      <dgm:t>
        <a:bodyPr/>
        <a:lstStyle/>
        <a:p>
          <a:endParaRPr lang="en-US"/>
        </a:p>
      </dgm:t>
    </dgm:pt>
    <dgm:pt modelId="{7F94BAFE-AF9E-4794-A70A-8E47240B8B44}" type="sibTrans" cxnId="{572CA600-81EF-4776-9CB2-B4C10AB78F7B}">
      <dgm:prSet/>
      <dgm:spPr/>
      <dgm:t>
        <a:bodyPr/>
        <a:lstStyle/>
        <a:p>
          <a:endParaRPr lang="en-US"/>
        </a:p>
      </dgm:t>
    </dgm:pt>
    <dgm:pt modelId="{A7405C96-5F29-45B7-98CA-055320D478B4}">
      <dgm:prSet custT="1"/>
      <dgm:spPr/>
      <dgm:t>
        <a:bodyPr/>
        <a:lstStyle/>
        <a:p>
          <a:r>
            <a:rPr lang="en-US" sz="2400" b="0" i="0" dirty="0"/>
            <a:t>It is used to determine </a:t>
          </a:r>
          <a:r>
            <a:rPr lang="en-US" sz="2400" b="1" i="0" dirty="0"/>
            <a:t>congressional apportionment </a:t>
          </a:r>
          <a:r>
            <a:rPr lang="en-US" sz="2400" b="0" i="0" dirty="0"/>
            <a:t>and serves as the official count for disbursement of </a:t>
          </a:r>
          <a:r>
            <a:rPr lang="en-US" sz="2400" b="1" i="0" dirty="0"/>
            <a:t>federal grant funds</a:t>
          </a:r>
          <a:r>
            <a:rPr lang="en-US" sz="2400" b="0" i="0" dirty="0"/>
            <a:t>. </a:t>
          </a:r>
          <a:endParaRPr lang="en-US" sz="2400" dirty="0"/>
        </a:p>
      </dgm:t>
    </dgm:pt>
    <dgm:pt modelId="{175F4E7D-97CC-48F7-98FD-24312602A18C}" type="parTrans" cxnId="{5A8ACDBC-7EF7-448C-A183-85BA441C4C5B}">
      <dgm:prSet/>
      <dgm:spPr/>
      <dgm:t>
        <a:bodyPr/>
        <a:lstStyle/>
        <a:p>
          <a:endParaRPr lang="en-US"/>
        </a:p>
      </dgm:t>
    </dgm:pt>
    <dgm:pt modelId="{E6D505B0-5A85-422F-ACE7-3441E441CB77}" type="sibTrans" cxnId="{5A8ACDBC-7EF7-448C-A183-85BA441C4C5B}">
      <dgm:prSet/>
      <dgm:spPr/>
      <dgm:t>
        <a:bodyPr/>
        <a:lstStyle/>
        <a:p>
          <a:endParaRPr lang="en-US"/>
        </a:p>
      </dgm:t>
    </dgm:pt>
    <dgm:pt modelId="{79DC45F2-F784-49AF-A70F-8B48F68C335D}">
      <dgm:prSet custT="1"/>
      <dgm:spPr/>
      <dgm:t>
        <a:bodyPr/>
        <a:lstStyle/>
        <a:p>
          <a:r>
            <a:rPr lang="en-US" sz="2400" b="0" i="0" dirty="0"/>
            <a:t>This year, the Census can be completed by </a:t>
          </a:r>
          <a:r>
            <a:rPr lang="en-US" sz="2400" b="1" i="0" dirty="0"/>
            <a:t>paper, online, or by phone</a:t>
          </a:r>
          <a:r>
            <a:rPr lang="en-US" sz="2400" b="0" i="0" dirty="0"/>
            <a:t>. This is the first time for an online delivery mechanism.</a:t>
          </a:r>
          <a:endParaRPr lang="en-US" sz="2400" dirty="0"/>
        </a:p>
      </dgm:t>
    </dgm:pt>
    <dgm:pt modelId="{30DC55BA-F770-4C7E-A499-DBCF248747F1}" type="parTrans" cxnId="{E9812305-3D3F-4E08-99FA-185966889056}">
      <dgm:prSet/>
      <dgm:spPr/>
      <dgm:t>
        <a:bodyPr/>
        <a:lstStyle/>
        <a:p>
          <a:endParaRPr lang="en-US"/>
        </a:p>
      </dgm:t>
    </dgm:pt>
    <dgm:pt modelId="{7D3A0CCC-2491-4724-A63B-B2F42994EDF9}" type="sibTrans" cxnId="{E9812305-3D3F-4E08-99FA-185966889056}">
      <dgm:prSet/>
      <dgm:spPr/>
      <dgm:t>
        <a:bodyPr/>
        <a:lstStyle/>
        <a:p>
          <a:endParaRPr lang="en-US"/>
        </a:p>
      </dgm:t>
    </dgm:pt>
    <dgm:pt modelId="{DAE3B2F7-96D9-4047-A299-7BFAAF6503ED}">
      <dgm:prSet custT="1"/>
      <dgm:spPr/>
      <dgm:t>
        <a:bodyPr/>
        <a:lstStyle/>
        <a:p>
          <a:r>
            <a:rPr lang="en-US" sz="2400" b="0" i="0" dirty="0"/>
            <a:t>Historically, communities of color and low-income communities have been </a:t>
          </a:r>
          <a:r>
            <a:rPr lang="en-US" sz="2400" b="1" i="0" dirty="0"/>
            <a:t>undercounted</a:t>
          </a:r>
          <a:r>
            <a:rPr lang="en-US" sz="2400" b="0" i="0" dirty="0"/>
            <a:t> in the Census.</a:t>
          </a:r>
          <a:endParaRPr lang="en-US" sz="2400" dirty="0"/>
        </a:p>
      </dgm:t>
    </dgm:pt>
    <dgm:pt modelId="{D842D809-27C6-4C43-8E90-CAAAFA3F82C8}" type="parTrans" cxnId="{B819CBE9-8B42-4D24-8A01-57663FAFFAAA}">
      <dgm:prSet/>
      <dgm:spPr/>
      <dgm:t>
        <a:bodyPr/>
        <a:lstStyle/>
        <a:p>
          <a:endParaRPr lang="en-US"/>
        </a:p>
      </dgm:t>
    </dgm:pt>
    <dgm:pt modelId="{7FFBF564-271D-4C5E-B79F-0224D6278463}" type="sibTrans" cxnId="{B819CBE9-8B42-4D24-8A01-57663FAFFAAA}">
      <dgm:prSet/>
      <dgm:spPr/>
      <dgm:t>
        <a:bodyPr/>
        <a:lstStyle/>
        <a:p>
          <a:endParaRPr lang="en-US"/>
        </a:p>
      </dgm:t>
    </dgm:pt>
    <dgm:pt modelId="{C41C7E2E-FE79-4CA4-9946-A4C893CDCE8C}" type="pres">
      <dgm:prSet presAssocID="{C8FCDB97-D85E-4FA1-9638-07D81CDFE90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B83603-07C1-4006-B8B9-4307A61C8277}" type="pres">
      <dgm:prSet presAssocID="{C8FCDB97-D85E-4FA1-9638-07D81CDFE90E}" presName="container" presStyleCnt="0">
        <dgm:presLayoutVars>
          <dgm:dir/>
          <dgm:resizeHandles val="exact"/>
        </dgm:presLayoutVars>
      </dgm:prSet>
      <dgm:spPr/>
    </dgm:pt>
    <dgm:pt modelId="{326DFE42-58BC-46D2-BC39-151780831A32}" type="pres">
      <dgm:prSet presAssocID="{3E2C94AE-9B3A-4E45-89E2-E0ADEE25BB87}" presName="compNode" presStyleCnt="0"/>
      <dgm:spPr/>
    </dgm:pt>
    <dgm:pt modelId="{1BB32313-50FD-470B-A46A-D842B73A2FE9}" type="pres">
      <dgm:prSet presAssocID="{3E2C94AE-9B3A-4E45-89E2-E0ADEE25BB87}" presName="iconBgRect" presStyleLbl="bgShp" presStyleIdx="0" presStyleCnt="4"/>
      <dgm:spPr/>
    </dgm:pt>
    <dgm:pt modelId="{4CE898FC-4FCD-4CA5-BAD5-16CD99D61434}" type="pres">
      <dgm:prSet presAssocID="{3E2C94AE-9B3A-4E45-89E2-E0ADEE25BB87}" presName="iconRect" presStyleLbl="node1" presStyleIdx="0" presStyleCnt="4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21457" t="1855" r="32029" b="5116"/>
          </a:stretch>
        </a:blipFill>
        <a:ln>
          <a:noFill/>
        </a:ln>
      </dgm:spPr>
    </dgm:pt>
    <dgm:pt modelId="{9C967205-34FE-4A2C-81D5-B4926A24E176}" type="pres">
      <dgm:prSet presAssocID="{3E2C94AE-9B3A-4E45-89E2-E0ADEE25BB87}" presName="spaceRect" presStyleCnt="0"/>
      <dgm:spPr/>
    </dgm:pt>
    <dgm:pt modelId="{26AFC364-604E-42B1-9D8E-BF1C3D81ED68}" type="pres">
      <dgm:prSet presAssocID="{3E2C94AE-9B3A-4E45-89E2-E0ADEE25BB87}" presName="textRect" presStyleLbl="revTx" presStyleIdx="0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0D776AF4-7FEF-4168-8066-5D77C6DF470E}" type="pres">
      <dgm:prSet presAssocID="{7F94BAFE-AF9E-4794-A70A-8E47240B8B4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CA5D231-7166-46B7-B87E-129BD6E4D338}" type="pres">
      <dgm:prSet presAssocID="{A7405C96-5F29-45B7-98CA-055320D478B4}" presName="compNode" presStyleCnt="0"/>
      <dgm:spPr/>
    </dgm:pt>
    <dgm:pt modelId="{CDA30908-0303-4DC7-9CAB-90340D0E4104}" type="pres">
      <dgm:prSet presAssocID="{A7405C96-5F29-45B7-98CA-055320D478B4}" presName="iconBgRect" presStyleLbl="bgShp" presStyleIdx="1" presStyleCnt="4"/>
      <dgm:spPr/>
    </dgm:pt>
    <dgm:pt modelId="{85B7CD49-D144-49CB-9EDA-23D8428FD69C}" type="pres">
      <dgm:prSet presAssocID="{A7405C96-5F29-45B7-98CA-055320D478B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37B6152C-2455-46DD-A363-938CD4749C0C}" type="pres">
      <dgm:prSet presAssocID="{A7405C96-5F29-45B7-98CA-055320D478B4}" presName="spaceRect" presStyleCnt="0"/>
      <dgm:spPr/>
    </dgm:pt>
    <dgm:pt modelId="{D5B82410-483E-4EFD-8974-A00130D1C50B}" type="pres">
      <dgm:prSet presAssocID="{A7405C96-5F29-45B7-98CA-055320D478B4}" presName="textRect" presStyleLbl="revTx" presStyleIdx="1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35628F8B-34C7-4EF5-80A4-B20ADED9EA73}" type="pres">
      <dgm:prSet presAssocID="{E6D505B0-5A85-422F-ACE7-3441E441CB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A26DF0B-45E3-4FB2-AC50-EF4E8AC66710}" type="pres">
      <dgm:prSet presAssocID="{79DC45F2-F784-49AF-A70F-8B48F68C335D}" presName="compNode" presStyleCnt="0"/>
      <dgm:spPr/>
    </dgm:pt>
    <dgm:pt modelId="{074868A5-C850-4C61-9C1F-16610C41E679}" type="pres">
      <dgm:prSet presAssocID="{79DC45F2-F784-49AF-A70F-8B48F68C335D}" presName="iconBgRect" presStyleLbl="bgShp" presStyleIdx="2" presStyleCnt="4"/>
      <dgm:spPr/>
    </dgm:pt>
    <dgm:pt modelId="{2FA82DEF-C1CC-49DB-9FC6-25DC44E15BBC}" type="pres">
      <dgm:prSet presAssocID="{79DC45F2-F784-49AF-A70F-8B48F68C335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35B4CC46-ECB5-48C8-9003-85625D3048D7}" type="pres">
      <dgm:prSet presAssocID="{79DC45F2-F784-49AF-A70F-8B48F68C335D}" presName="spaceRect" presStyleCnt="0"/>
      <dgm:spPr/>
    </dgm:pt>
    <dgm:pt modelId="{2A0116EF-8AB8-4B72-A83D-114B852A1111}" type="pres">
      <dgm:prSet presAssocID="{79DC45F2-F784-49AF-A70F-8B48F68C335D}" presName="textRect" presStyleLbl="revTx" presStyleIdx="2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E73C4C4B-0EF5-41C5-B50D-D83CD7492196}" type="pres">
      <dgm:prSet presAssocID="{7D3A0CCC-2491-4724-A63B-B2F42994EDF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DCF0F60-C112-490A-AA9B-A2206B5494A3}" type="pres">
      <dgm:prSet presAssocID="{DAE3B2F7-96D9-4047-A299-7BFAAF6503ED}" presName="compNode" presStyleCnt="0"/>
      <dgm:spPr/>
    </dgm:pt>
    <dgm:pt modelId="{90BC8F01-B690-42B2-AB59-450E7A02BCD5}" type="pres">
      <dgm:prSet presAssocID="{DAE3B2F7-96D9-4047-A299-7BFAAF6503ED}" presName="iconBgRect" presStyleLbl="bgShp" presStyleIdx="3" presStyleCnt="4"/>
      <dgm:spPr/>
    </dgm:pt>
    <dgm:pt modelId="{B2426838-0744-4877-8871-097CB6799A32}" type="pres">
      <dgm:prSet presAssocID="{DAE3B2F7-96D9-4047-A299-7BFAAF6503ED}" presName="iconRect" presStyleLbl="node1" presStyleIdx="3" presStyleCnt="4"/>
      <dgm:spPr>
        <a:prstGeom prst="downArrow">
          <a:avLst/>
        </a:prstGeom>
        <a:solidFill>
          <a:schemeClr val="tx2"/>
        </a:solidFill>
        <a:ln>
          <a:noFill/>
        </a:ln>
      </dgm:spPr>
    </dgm:pt>
    <dgm:pt modelId="{1B6E9DED-4A1F-4B48-9210-6876CE434FA4}" type="pres">
      <dgm:prSet presAssocID="{DAE3B2F7-96D9-4047-A299-7BFAAF6503ED}" presName="spaceRect" presStyleCnt="0"/>
      <dgm:spPr/>
    </dgm:pt>
    <dgm:pt modelId="{34271F84-AFFC-4DD4-8873-5A21E43AFC7A}" type="pres">
      <dgm:prSet presAssocID="{DAE3B2F7-96D9-4047-A299-7BFAAF6503ED}" presName="textRect" presStyleLbl="revTx" presStyleIdx="3" presStyleCnt="4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19CBE9-8B42-4D24-8A01-57663FAFFAAA}" srcId="{C8FCDB97-D85E-4FA1-9638-07D81CDFE90E}" destId="{DAE3B2F7-96D9-4047-A299-7BFAAF6503ED}" srcOrd="3" destOrd="0" parTransId="{D842D809-27C6-4C43-8E90-CAAAFA3F82C8}" sibTransId="{7FFBF564-271D-4C5E-B79F-0224D6278463}"/>
    <dgm:cxn modelId="{E9812305-3D3F-4E08-99FA-185966889056}" srcId="{C8FCDB97-D85E-4FA1-9638-07D81CDFE90E}" destId="{79DC45F2-F784-49AF-A70F-8B48F68C335D}" srcOrd="2" destOrd="0" parTransId="{30DC55BA-F770-4C7E-A499-DBCF248747F1}" sibTransId="{7D3A0CCC-2491-4724-A63B-B2F42994EDF9}"/>
    <dgm:cxn modelId="{572CA600-81EF-4776-9CB2-B4C10AB78F7B}" srcId="{C8FCDB97-D85E-4FA1-9638-07D81CDFE90E}" destId="{3E2C94AE-9B3A-4E45-89E2-E0ADEE25BB87}" srcOrd="0" destOrd="0" parTransId="{2C7A3FB6-2A44-4EC4-9880-BCE5E446E43B}" sibTransId="{7F94BAFE-AF9E-4794-A70A-8E47240B8B44}"/>
    <dgm:cxn modelId="{8FCC0534-0EA4-4CD4-A70F-4212C4791E6A}" type="presOf" srcId="{A7405C96-5F29-45B7-98CA-055320D478B4}" destId="{D5B82410-483E-4EFD-8974-A00130D1C50B}" srcOrd="0" destOrd="0" presId="urn:microsoft.com/office/officeart/2018/2/layout/IconCircleList"/>
    <dgm:cxn modelId="{2EC9BB81-E184-40B0-8380-C3B7AF525D77}" type="presOf" srcId="{E6D505B0-5A85-422F-ACE7-3441E441CB77}" destId="{35628F8B-34C7-4EF5-80A4-B20ADED9EA73}" srcOrd="0" destOrd="0" presId="urn:microsoft.com/office/officeart/2018/2/layout/IconCircleList"/>
    <dgm:cxn modelId="{7A2B79A2-9BBC-432B-AC39-37B7722D3B31}" type="presOf" srcId="{3E2C94AE-9B3A-4E45-89E2-E0ADEE25BB87}" destId="{26AFC364-604E-42B1-9D8E-BF1C3D81ED68}" srcOrd="0" destOrd="0" presId="urn:microsoft.com/office/officeart/2018/2/layout/IconCircleList"/>
    <dgm:cxn modelId="{DA4B47C2-2E2E-41E4-B52F-34BA9E77C726}" type="presOf" srcId="{DAE3B2F7-96D9-4047-A299-7BFAAF6503ED}" destId="{34271F84-AFFC-4DD4-8873-5A21E43AFC7A}" srcOrd="0" destOrd="0" presId="urn:microsoft.com/office/officeart/2018/2/layout/IconCircleList"/>
    <dgm:cxn modelId="{B31A2B73-7252-4DA0-8837-C945388FD25D}" type="presOf" srcId="{7F94BAFE-AF9E-4794-A70A-8E47240B8B44}" destId="{0D776AF4-7FEF-4168-8066-5D77C6DF470E}" srcOrd="0" destOrd="0" presId="urn:microsoft.com/office/officeart/2018/2/layout/IconCircleList"/>
    <dgm:cxn modelId="{D62591D3-43C0-4AF2-AC97-4B1C97C6E110}" type="presOf" srcId="{79DC45F2-F784-49AF-A70F-8B48F68C335D}" destId="{2A0116EF-8AB8-4B72-A83D-114B852A1111}" srcOrd="0" destOrd="0" presId="urn:microsoft.com/office/officeart/2018/2/layout/IconCircleList"/>
    <dgm:cxn modelId="{E9E1479B-E2A1-46E0-8AC0-29E1F27DB3EE}" type="presOf" srcId="{C8FCDB97-D85E-4FA1-9638-07D81CDFE90E}" destId="{C41C7E2E-FE79-4CA4-9946-A4C893CDCE8C}" srcOrd="0" destOrd="0" presId="urn:microsoft.com/office/officeart/2018/2/layout/IconCircleList"/>
    <dgm:cxn modelId="{6C926D96-7454-4696-AE48-6CDB34C7292D}" type="presOf" srcId="{7D3A0CCC-2491-4724-A63B-B2F42994EDF9}" destId="{E73C4C4B-0EF5-41C5-B50D-D83CD7492196}" srcOrd="0" destOrd="0" presId="urn:microsoft.com/office/officeart/2018/2/layout/IconCircleList"/>
    <dgm:cxn modelId="{5A8ACDBC-7EF7-448C-A183-85BA441C4C5B}" srcId="{C8FCDB97-D85E-4FA1-9638-07D81CDFE90E}" destId="{A7405C96-5F29-45B7-98CA-055320D478B4}" srcOrd="1" destOrd="0" parTransId="{175F4E7D-97CC-48F7-98FD-24312602A18C}" sibTransId="{E6D505B0-5A85-422F-ACE7-3441E441CB77}"/>
    <dgm:cxn modelId="{095C840D-9C7D-4450-9BA9-6C5CF87B709F}" type="presParOf" srcId="{C41C7E2E-FE79-4CA4-9946-A4C893CDCE8C}" destId="{3AB83603-07C1-4006-B8B9-4307A61C8277}" srcOrd="0" destOrd="0" presId="urn:microsoft.com/office/officeart/2018/2/layout/IconCircleList"/>
    <dgm:cxn modelId="{AB14D04C-3F93-457F-8498-6ED08E514613}" type="presParOf" srcId="{3AB83603-07C1-4006-B8B9-4307A61C8277}" destId="{326DFE42-58BC-46D2-BC39-151780831A32}" srcOrd="0" destOrd="0" presId="urn:microsoft.com/office/officeart/2018/2/layout/IconCircleList"/>
    <dgm:cxn modelId="{214B1884-B889-4B22-9E36-703295066C24}" type="presParOf" srcId="{326DFE42-58BC-46D2-BC39-151780831A32}" destId="{1BB32313-50FD-470B-A46A-D842B73A2FE9}" srcOrd="0" destOrd="0" presId="urn:microsoft.com/office/officeart/2018/2/layout/IconCircleList"/>
    <dgm:cxn modelId="{CAE6EA69-6E44-47A1-95B1-E260FA807024}" type="presParOf" srcId="{326DFE42-58BC-46D2-BC39-151780831A32}" destId="{4CE898FC-4FCD-4CA5-BAD5-16CD99D61434}" srcOrd="1" destOrd="0" presId="urn:microsoft.com/office/officeart/2018/2/layout/IconCircleList"/>
    <dgm:cxn modelId="{F55A77B6-243D-4A77-BC8B-B751FD3C15C7}" type="presParOf" srcId="{326DFE42-58BC-46D2-BC39-151780831A32}" destId="{9C967205-34FE-4A2C-81D5-B4926A24E176}" srcOrd="2" destOrd="0" presId="urn:microsoft.com/office/officeart/2018/2/layout/IconCircleList"/>
    <dgm:cxn modelId="{64760602-DB76-4B32-BEC9-9D4CBC3E56B1}" type="presParOf" srcId="{326DFE42-58BC-46D2-BC39-151780831A32}" destId="{26AFC364-604E-42B1-9D8E-BF1C3D81ED68}" srcOrd="3" destOrd="0" presId="urn:microsoft.com/office/officeart/2018/2/layout/IconCircleList"/>
    <dgm:cxn modelId="{9FACBA28-23B6-46AC-9778-64EB68D0A596}" type="presParOf" srcId="{3AB83603-07C1-4006-B8B9-4307A61C8277}" destId="{0D776AF4-7FEF-4168-8066-5D77C6DF470E}" srcOrd="1" destOrd="0" presId="urn:microsoft.com/office/officeart/2018/2/layout/IconCircleList"/>
    <dgm:cxn modelId="{6B8457DE-571B-4D7B-BBA6-608C9EADD2D1}" type="presParOf" srcId="{3AB83603-07C1-4006-B8B9-4307A61C8277}" destId="{2CA5D231-7166-46B7-B87E-129BD6E4D338}" srcOrd="2" destOrd="0" presId="urn:microsoft.com/office/officeart/2018/2/layout/IconCircleList"/>
    <dgm:cxn modelId="{1410F75B-2E02-46C7-AEC9-B283E7DB8DD6}" type="presParOf" srcId="{2CA5D231-7166-46B7-B87E-129BD6E4D338}" destId="{CDA30908-0303-4DC7-9CAB-90340D0E4104}" srcOrd="0" destOrd="0" presId="urn:microsoft.com/office/officeart/2018/2/layout/IconCircleList"/>
    <dgm:cxn modelId="{9C882BF9-5E5A-4526-823F-F5ED19CD7021}" type="presParOf" srcId="{2CA5D231-7166-46B7-B87E-129BD6E4D338}" destId="{85B7CD49-D144-49CB-9EDA-23D8428FD69C}" srcOrd="1" destOrd="0" presId="urn:microsoft.com/office/officeart/2018/2/layout/IconCircleList"/>
    <dgm:cxn modelId="{94BB820D-C383-41C6-91B6-AD714F6B87FB}" type="presParOf" srcId="{2CA5D231-7166-46B7-B87E-129BD6E4D338}" destId="{37B6152C-2455-46DD-A363-938CD4749C0C}" srcOrd="2" destOrd="0" presId="urn:microsoft.com/office/officeart/2018/2/layout/IconCircleList"/>
    <dgm:cxn modelId="{9C87E9AA-A958-4712-8FB9-6E24012CCF22}" type="presParOf" srcId="{2CA5D231-7166-46B7-B87E-129BD6E4D338}" destId="{D5B82410-483E-4EFD-8974-A00130D1C50B}" srcOrd="3" destOrd="0" presId="urn:microsoft.com/office/officeart/2018/2/layout/IconCircleList"/>
    <dgm:cxn modelId="{22FBC5EF-A63A-4560-9EB6-3A55A45558A1}" type="presParOf" srcId="{3AB83603-07C1-4006-B8B9-4307A61C8277}" destId="{35628F8B-34C7-4EF5-80A4-B20ADED9EA73}" srcOrd="3" destOrd="0" presId="urn:microsoft.com/office/officeart/2018/2/layout/IconCircleList"/>
    <dgm:cxn modelId="{11A82095-C34E-4068-8DFC-1DD71C3178C1}" type="presParOf" srcId="{3AB83603-07C1-4006-B8B9-4307A61C8277}" destId="{EA26DF0B-45E3-4FB2-AC50-EF4E8AC66710}" srcOrd="4" destOrd="0" presId="urn:microsoft.com/office/officeart/2018/2/layout/IconCircleList"/>
    <dgm:cxn modelId="{A1468F1E-93AD-458C-8941-AED6FCAF5242}" type="presParOf" srcId="{EA26DF0B-45E3-4FB2-AC50-EF4E8AC66710}" destId="{074868A5-C850-4C61-9C1F-16610C41E679}" srcOrd="0" destOrd="0" presId="urn:microsoft.com/office/officeart/2018/2/layout/IconCircleList"/>
    <dgm:cxn modelId="{7D99E899-36E6-4626-AFF0-DBB69C9F90E4}" type="presParOf" srcId="{EA26DF0B-45E3-4FB2-AC50-EF4E8AC66710}" destId="{2FA82DEF-C1CC-49DB-9FC6-25DC44E15BBC}" srcOrd="1" destOrd="0" presId="urn:microsoft.com/office/officeart/2018/2/layout/IconCircleList"/>
    <dgm:cxn modelId="{B9AECDEA-4F8A-4DDE-AD98-19844E1F41DE}" type="presParOf" srcId="{EA26DF0B-45E3-4FB2-AC50-EF4E8AC66710}" destId="{35B4CC46-ECB5-48C8-9003-85625D3048D7}" srcOrd="2" destOrd="0" presId="urn:microsoft.com/office/officeart/2018/2/layout/IconCircleList"/>
    <dgm:cxn modelId="{49536C63-BE65-4529-9B2A-78D5931CBB20}" type="presParOf" srcId="{EA26DF0B-45E3-4FB2-AC50-EF4E8AC66710}" destId="{2A0116EF-8AB8-4B72-A83D-114B852A1111}" srcOrd="3" destOrd="0" presId="urn:microsoft.com/office/officeart/2018/2/layout/IconCircleList"/>
    <dgm:cxn modelId="{03EA74CE-463B-4FF3-A15F-4BF0FFF57F97}" type="presParOf" srcId="{3AB83603-07C1-4006-B8B9-4307A61C8277}" destId="{E73C4C4B-0EF5-41C5-B50D-D83CD7492196}" srcOrd="5" destOrd="0" presId="urn:microsoft.com/office/officeart/2018/2/layout/IconCircleList"/>
    <dgm:cxn modelId="{E238985E-E52A-4BB9-A32E-05CC0AC6EF89}" type="presParOf" srcId="{3AB83603-07C1-4006-B8B9-4307A61C8277}" destId="{BDCF0F60-C112-490A-AA9B-A2206B5494A3}" srcOrd="6" destOrd="0" presId="urn:microsoft.com/office/officeart/2018/2/layout/IconCircleList"/>
    <dgm:cxn modelId="{4A062C4A-0E8B-4D80-B7FC-DBA58079E981}" type="presParOf" srcId="{BDCF0F60-C112-490A-AA9B-A2206B5494A3}" destId="{90BC8F01-B690-42B2-AB59-450E7A02BCD5}" srcOrd="0" destOrd="0" presId="urn:microsoft.com/office/officeart/2018/2/layout/IconCircleList"/>
    <dgm:cxn modelId="{F141189D-2ADF-49A8-B37F-1F3FC5CDF502}" type="presParOf" srcId="{BDCF0F60-C112-490A-AA9B-A2206B5494A3}" destId="{B2426838-0744-4877-8871-097CB6799A32}" srcOrd="1" destOrd="0" presId="urn:microsoft.com/office/officeart/2018/2/layout/IconCircleList"/>
    <dgm:cxn modelId="{D99A6234-6257-4DFA-AAA0-117E356FB970}" type="presParOf" srcId="{BDCF0F60-C112-490A-AA9B-A2206B5494A3}" destId="{1B6E9DED-4A1F-4B48-9210-6876CE434FA4}" srcOrd="2" destOrd="0" presId="urn:microsoft.com/office/officeart/2018/2/layout/IconCircleList"/>
    <dgm:cxn modelId="{0505DE0C-3ABA-4BE2-B199-3477ABA17D3B}" type="presParOf" srcId="{BDCF0F60-C112-490A-AA9B-A2206B5494A3}" destId="{34271F84-AFFC-4DD4-8873-5A21E43AFC7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3DDFE-31DD-8143-86F1-B1333260FDD8}">
      <dsp:nvSpPr>
        <dsp:cNvPr id="0" name=""/>
        <dsp:cNvSpPr/>
      </dsp:nvSpPr>
      <dsp:spPr>
        <a:xfrm>
          <a:off x="304794" y="2124"/>
          <a:ext cx="9906010" cy="140228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300" b="0" i="0" kern="1200" dirty="0"/>
            <a:t>Encourage participation of JPS stakeholders in the 2020 U.S. Census;</a:t>
          </a:r>
          <a:endParaRPr lang="en-US" sz="3300" kern="1200" dirty="0"/>
        </a:p>
      </dsp:txBody>
      <dsp:txXfrm>
        <a:off x="373248" y="70578"/>
        <a:ext cx="9769102" cy="1265378"/>
      </dsp:txXfrm>
    </dsp:sp>
    <dsp:sp modelId="{71C7C4B5-8E14-964B-B791-CE0D4FC3FFB3}">
      <dsp:nvSpPr>
        <dsp:cNvPr id="0" name=""/>
        <dsp:cNvSpPr/>
      </dsp:nvSpPr>
      <dsp:spPr>
        <a:xfrm>
          <a:off x="304794" y="1474525"/>
          <a:ext cx="9906010" cy="140228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i="0" kern="1200" dirty="0"/>
            <a:t>Explain the importance of Census participation and an accurate count to the District; &amp;</a:t>
          </a:r>
          <a:endParaRPr lang="en-US" sz="3200" kern="1200" dirty="0"/>
        </a:p>
      </dsp:txBody>
      <dsp:txXfrm>
        <a:off x="373248" y="1542979"/>
        <a:ext cx="9769102" cy="1265378"/>
      </dsp:txXfrm>
    </dsp:sp>
    <dsp:sp modelId="{81E3ADA1-BA8B-E54A-A77C-110F59613C23}">
      <dsp:nvSpPr>
        <dsp:cNvPr id="0" name=""/>
        <dsp:cNvSpPr/>
      </dsp:nvSpPr>
      <dsp:spPr>
        <a:xfrm>
          <a:off x="304794" y="2946926"/>
          <a:ext cx="9906010" cy="140228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i="0" kern="1200"/>
            <a:t>Share the District’s efforts to collaborate with the U.S. Census and other community partners.</a:t>
          </a:r>
          <a:endParaRPr lang="en-US" sz="3200" kern="1200"/>
        </a:p>
      </dsp:txBody>
      <dsp:txXfrm>
        <a:off x="373248" y="3015380"/>
        <a:ext cx="9769102" cy="12653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32313-50FD-470B-A46A-D842B73A2FE9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898FC-4FCD-4CA5-BAD5-16CD99D61434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21457" t="1855" r="32029" b="5116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AFC364-604E-42B1-9D8E-BF1C3D81ED68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/>
            <a:t>The U.S. Census is a </a:t>
          </a:r>
          <a:r>
            <a:rPr lang="en-US" sz="2400" b="1" i="0" kern="1200" dirty="0"/>
            <a:t>constitutionally mandated, decennial count</a:t>
          </a:r>
          <a:r>
            <a:rPr lang="en-US" sz="2400" b="0" i="0" kern="1200" dirty="0"/>
            <a:t> of all persons living in the United States.</a:t>
          </a:r>
          <a:endParaRPr lang="en-US" sz="2400" kern="1200" dirty="0"/>
        </a:p>
      </dsp:txBody>
      <dsp:txXfrm>
        <a:off x="1834517" y="469890"/>
        <a:ext cx="3148942" cy="1335915"/>
      </dsp:txXfrm>
    </dsp:sp>
    <dsp:sp modelId="{CDA30908-0303-4DC7-9CAB-90340D0E4104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7CD49-D144-49CB-9EDA-23D8428FD69C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B82410-483E-4EFD-8974-A00130D1C50B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/>
            <a:t>It is used to determine </a:t>
          </a:r>
          <a:r>
            <a:rPr lang="en-US" sz="2400" b="1" i="0" kern="1200" dirty="0"/>
            <a:t>congressional apportionment </a:t>
          </a:r>
          <a:r>
            <a:rPr lang="en-US" sz="2400" b="0" i="0" kern="1200" dirty="0"/>
            <a:t>and serves as the official count for disbursement of </a:t>
          </a:r>
          <a:r>
            <a:rPr lang="en-US" sz="2400" b="1" i="0" kern="1200" dirty="0"/>
            <a:t>federal grant funds</a:t>
          </a:r>
          <a:r>
            <a:rPr lang="en-US" sz="2400" b="0" i="0" kern="1200" dirty="0"/>
            <a:t>. </a:t>
          </a:r>
          <a:endParaRPr lang="en-US" sz="2400" kern="1200" dirty="0"/>
        </a:p>
      </dsp:txBody>
      <dsp:txXfrm>
        <a:off x="7154322" y="469890"/>
        <a:ext cx="3148942" cy="1335915"/>
      </dsp:txXfrm>
    </dsp:sp>
    <dsp:sp modelId="{074868A5-C850-4C61-9C1F-16610C41E679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82DEF-C1CC-49DB-9FC6-25DC44E15BBC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116EF-8AB8-4B72-A83D-114B852A1111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/>
            <a:t>This year, the Census can be completed by </a:t>
          </a:r>
          <a:r>
            <a:rPr lang="en-US" sz="2400" b="1" i="0" kern="1200" dirty="0"/>
            <a:t>paper, online, or by phone</a:t>
          </a:r>
          <a:r>
            <a:rPr lang="en-US" sz="2400" b="0" i="0" kern="1200" dirty="0"/>
            <a:t>. This is the first time for an online delivery mechanism.</a:t>
          </a:r>
          <a:endParaRPr lang="en-US" sz="2400" kern="1200" dirty="0"/>
        </a:p>
      </dsp:txBody>
      <dsp:txXfrm>
        <a:off x="1834517" y="2545532"/>
        <a:ext cx="3148942" cy="1335915"/>
      </dsp:txXfrm>
    </dsp:sp>
    <dsp:sp modelId="{90BC8F01-B690-42B2-AB59-450E7A02BCD5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26838-0744-4877-8871-097CB6799A32}">
      <dsp:nvSpPr>
        <dsp:cNvPr id="0" name=""/>
        <dsp:cNvSpPr/>
      </dsp:nvSpPr>
      <dsp:spPr>
        <a:xfrm>
          <a:off x="5812681" y="2826074"/>
          <a:ext cx="774830" cy="774830"/>
        </a:xfrm>
        <a:prstGeom prst="downArrow">
          <a:avLst/>
        </a:prstGeom>
        <a:solidFill>
          <a:schemeClr val="tx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71F84-AFFC-4DD4-8873-5A21E43AFC7A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/>
            <a:t>Historically, communities of color and low-income communities have been </a:t>
          </a:r>
          <a:r>
            <a:rPr lang="en-US" sz="2400" b="1" i="0" kern="1200" dirty="0"/>
            <a:t>undercounted</a:t>
          </a:r>
          <a:r>
            <a:rPr lang="en-US" sz="2400" b="0" i="0" kern="1200" dirty="0"/>
            <a:t> in the Census.</a:t>
          </a:r>
          <a:endParaRPr lang="en-US" sz="2400" kern="1200" dirty="0"/>
        </a:p>
      </dsp:txBody>
      <dsp:txXfrm>
        <a:off x="7154322" y="2545532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=""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BC664-8E99-3841-AC45-65C81BDD2309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78C72-4089-0542-9DAE-D8AA03702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63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April 1, 2020, every home will receive an invitation to participate in the 2020 Census. You will have three options for responding: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Online.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phone.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mail.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mid-March, households will begin receiving official Census Bureau mail with detailed information on how to respond to the 2020 Census.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78C72-4089-0542-9DAE-D8AA037027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5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5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3D7EE-BBBA-D44A-91A6-5CA879F4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4733-DDE4-6145-9C05-CB56F20D6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03305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37F1A-C822-CB4A-9E70-6E4778CC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39ED1-FB88-7946-978E-4A598E23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8245B-29B0-1448-96F1-1C2EF10A0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erson holding a red umbrella&#10;&#10;Description automatically generated">
            <a:extLst>
              <a:ext uri="{FF2B5EF4-FFF2-40B4-BE49-F238E27FC236}">
                <a16:creationId xmlns:a16="http://schemas.microsoft.com/office/drawing/2014/main" id="{3F435882-169A-B049-A7B6-416AA2EA9B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5989" y="1448658"/>
            <a:ext cx="4907692" cy="4907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0CA562-3368-0A4A-9A8B-CC0420BB6B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8704" y="5637467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03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D2756B7-7EC9-D340-81B0-8B0832ECAC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800" y="3429000"/>
            <a:ext cx="21590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77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F8663-70EA-574F-BA94-A8F8DDA70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0854" y="1392243"/>
            <a:ext cx="6474941" cy="2055481"/>
          </a:xfrm>
        </p:spPr>
        <p:txBody>
          <a:bodyPr anchor="b"/>
          <a:lstStyle>
            <a:lvl1pPr algn="ctr">
              <a:defRPr sz="6000" b="1" i="0">
                <a:latin typeface="Gotham Bold" panose="02000604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D9F79-64BB-A240-9F97-800853D2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0854" y="3626086"/>
            <a:ext cx="6474942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Gotham Regular" panose="02000604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CFA4-73DD-024D-B355-E8B599FE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675D331E-FC0D-3141-92DF-CBAA84B94BD7}" type="datetimeFigureOut">
              <a:rPr lang="en-US" smtClean="0"/>
              <a:pPr/>
              <a:t>3/5/2020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F1E3A-6091-A144-B9BF-6EE7ADB8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473F3-0753-1145-9FCD-2384CD49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Gotham Regular" panose="02000604030000020004" pitchFamily="2" charset="0"/>
              </a:defRPr>
            </a:lvl1pPr>
          </a:lstStyle>
          <a:p>
            <a:fld id="{1CCEC00A-95E3-F242-A773-2ABB6ADE56E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40DDBD-D76C-944B-9934-81A756213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52875"/>
            <a:ext cx="4595309" cy="45953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45F190-BA67-CF44-AE4A-6975EF9D7F5A}"/>
              </a:ext>
            </a:extLst>
          </p:cNvPr>
          <p:cNvSpPr/>
          <p:nvPr userDrawn="1"/>
        </p:nvSpPr>
        <p:spPr>
          <a:xfrm rot="5400000">
            <a:off x="1410992" y="3325089"/>
            <a:ext cx="6008301" cy="54222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F96F-03ED-704F-AC5D-2A61CA530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FFD0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CE434-F223-1F42-B159-EFEF3302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1DC0D-CA1D-B845-82DF-A5FF313E1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01A34-DD67-AD43-9C85-D922E06E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B507-7B1B-054E-AEE6-6F8325E5A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EB1EF1-B374-144A-8A42-905D33A672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2614" y="397647"/>
            <a:ext cx="3726772" cy="143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2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-55606" y="-46038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69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DCAAD4-2B25-6949-8D9E-8C9DE9529C51}"/>
              </a:ext>
            </a:extLst>
          </p:cNvPr>
          <p:cNvSpPr/>
          <p:nvPr userDrawn="1"/>
        </p:nvSpPr>
        <p:spPr>
          <a:xfrm>
            <a:off x="691980" y="480274"/>
            <a:ext cx="10098493" cy="1072850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36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558A0D-6C0D-5945-9668-AA516E7C267E}"/>
              </a:ext>
            </a:extLst>
          </p:cNvPr>
          <p:cNvSpPr/>
          <p:nvPr userDrawn="1"/>
        </p:nvSpPr>
        <p:spPr>
          <a:xfrm>
            <a:off x="0" y="6492875"/>
            <a:ext cx="12303211" cy="365125"/>
          </a:xfrm>
          <a:prstGeom prst="rect">
            <a:avLst/>
          </a:prstGeom>
          <a:gradFill flip="none" rotWithShape="1"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88079" y="5310424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8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D2133B-3B56-5649-9800-BD43B3133D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6" y="5638350"/>
            <a:ext cx="1077226" cy="10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273A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09B4E2B-B1AF-3644-9919-37728D1EA5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E89C9A-24B5-504E-9E88-A238DD5A9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12F03-347D-DD4E-8F7D-199489571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7698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4F44-ABC0-864F-944B-9CA59846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331E-FC0D-3141-92DF-CBAA84B94BD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D1097-A713-8F46-B17F-692F0DA44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D8DA1-9889-E04F-8125-F195F0AD0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BFE7CCD-B7C0-D24B-9434-64AC5910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5185" y="5642483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037969-8EE2-0746-BA36-77D72150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1F11D-0022-2C4E-BA8C-7C5113926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E46C-6083-A042-9420-4E67FE215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D331E-FC0D-3141-92DF-CBAA84B94BD7}" type="datetimeFigureOut">
              <a:rPr lang="en-US" smtClean="0"/>
              <a:t>3/5/2020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E2A15-B8D7-674D-AD44-89B368669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BC7F-E126-494C-BE5C-4FE0E06F3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EC00A-95E3-F242-A773-2ABB6ADE5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9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51" r:id="rId4"/>
    <p:sldLayoutId id="2147483650" r:id="rId5"/>
    <p:sldLayoutId id="2147483665" r:id="rId6"/>
    <p:sldLayoutId id="2147483663" r:id="rId7"/>
    <p:sldLayoutId id="2147483661" r:id="rId8"/>
    <p:sldLayoutId id="2147483662" r:id="rId9"/>
    <p:sldLayoutId id="2147483652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Gotham Bold" panose="02000604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otham Medium Regular" panose="02000604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b="0" i="0" kern="1200">
          <a:solidFill>
            <a:schemeClr val="tx1"/>
          </a:solidFill>
          <a:latin typeface="Gotham Regular" panose="02000604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AC8A-81FE-3046-BAF0-0C9B577A7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6400" y="2313023"/>
            <a:ext cx="7864387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JPS Counts: </a:t>
            </a:r>
            <a:br>
              <a:rPr lang="en-US" dirty="0"/>
            </a:br>
            <a:r>
              <a:rPr lang="en-US" dirty="0"/>
              <a:t> 2020 U.S. Census Participation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CC1947-5996-1144-AD4B-2D229977C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6400" y="4761992"/>
            <a:ext cx="7864388" cy="16557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73A7F"/>
                </a:solidFill>
                <a:latin typeface="Gotham Book" panose="02000504050000020004" pitchFamily="2" charset="0"/>
              </a:rPr>
              <a:t>Jackson Public Schools</a:t>
            </a:r>
          </a:p>
          <a:p>
            <a:r>
              <a:rPr lang="en-US" dirty="0">
                <a:solidFill>
                  <a:srgbClr val="273A7F"/>
                </a:solidFill>
                <a:latin typeface="Gotham Book" panose="02000504050000020004" pitchFamily="2" charset="0"/>
              </a:rPr>
              <a:t>Board of Trustees Presentation</a:t>
            </a:r>
          </a:p>
          <a:p>
            <a:r>
              <a:rPr lang="en-US" dirty="0">
                <a:solidFill>
                  <a:srgbClr val="273A7F"/>
                </a:solidFill>
                <a:latin typeface="Gotham Book" panose="02000504050000020004" pitchFamily="2" charset="0"/>
              </a:rPr>
              <a:t>March 3,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7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FE7F9-EA94-6643-BEC7-0E37AEB5A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43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914FE4-0EE4-9146-A649-309E9F5F98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490042"/>
              </p:ext>
            </p:extLst>
          </p:nvPr>
        </p:nvGraphicFramePr>
        <p:xfrm>
          <a:off x="482600" y="18510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5291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C7B9-5227-1442-B3DE-341E73B44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What Is the U.S. Census?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1379E4-E103-4D2A-BB18-FCBE385F6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2902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08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02BD23-D59F-484C-B788-E66BB72CB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65" y="802955"/>
            <a:ext cx="6685635" cy="1454051"/>
          </a:xfrm>
          <a:solidFill>
            <a:srgbClr val="FFD01B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273A7F"/>
                </a:solidFill>
              </a:rPr>
              <a:t>Our Current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F244B-7711-9040-95E7-A7D7F2BF2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07" y="2421682"/>
            <a:ext cx="4650524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Our District is partnering with the </a:t>
            </a:r>
            <a:r>
              <a:rPr lang="en-US" b="1" dirty="0"/>
              <a:t>U.S. Census, W.K. Kellogg Foundation, One Voice</a:t>
            </a:r>
            <a:r>
              <a:rPr lang="en-US" dirty="0">
                <a:solidFill>
                  <a:srgbClr val="000000"/>
                </a:solidFill>
              </a:rPr>
              <a:t>, and other stakeholders within the City of Jackson to support increased participation in the 2020 Census.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4717C-2116-A94A-ACFE-7F0209E42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844" y="584075"/>
            <a:ext cx="3205839" cy="1683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B4DC4-2EF1-FE4B-8A7D-BD2F775E4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910" y="3478741"/>
            <a:ext cx="1606964" cy="1606964"/>
          </a:xfrm>
          <a:prstGeom prst="rect">
            <a:avLst/>
          </a:prstGeom>
        </p:spPr>
      </p:pic>
      <p:sp>
        <p:nvSpPr>
          <p:cNvPr id="19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706C0-709D-DD4E-AEC4-1B64906B2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568" y="5321313"/>
            <a:ext cx="2432116" cy="103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D72-1063-6B48-AAE4-C9889273A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Presentation</a:t>
            </a:r>
          </a:p>
        </p:txBody>
      </p:sp>
      <p:pic>
        <p:nvPicPr>
          <p:cNvPr id="4" name="2020 Census Present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8975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3269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86C2-F7F4-274B-8420-8C3E9D17A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Census: Statistics in Schools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5C3356-3C37-B34D-B821-3C2B9B267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5806"/>
            <a:ext cx="9977438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3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48AE8-E0A1-C242-9C46-6B4FEB5C9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US" sz="3200" dirty="0">
                <a:latin typeface="+mn-lt"/>
              </a:rPr>
              <a:t>The community taskforce is encouraging the District and community partners to incorporate the U.S. Census into regularly scheduled events.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dirty="0">
                <a:latin typeface="+mn-lt"/>
              </a:rPr>
              <a:t>Programming at the Morrison Complex will offer Census online stations.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4C234BE-1280-684F-AD71-DCF507188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0" t="-6077" r="5931" b="-6417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F6FF090-266D-5448-9679-3D213C3E3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68" y="658754"/>
            <a:ext cx="5257800" cy="1325563"/>
          </a:xfrm>
          <a:solidFill>
            <a:srgbClr val="FFD01B"/>
          </a:solidFill>
        </p:spPr>
        <p:txBody>
          <a:bodyPr/>
          <a:lstStyle/>
          <a:p>
            <a:r>
              <a:rPr lang="en-US" dirty="0"/>
              <a:t>Upcoming Efforts</a:t>
            </a:r>
          </a:p>
        </p:txBody>
      </p:sp>
    </p:spTree>
    <p:extLst>
      <p:ext uri="{BB962C8B-B14F-4D97-AF65-F5344CB8AC3E}">
        <p14:creationId xmlns:p14="http://schemas.microsoft.com/office/powerpoint/2010/main" val="3102725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FD9237-1E89-F643-B07A-760CF5639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More Information: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DB1F7B4-EAB9-2F45-BAF5-8AF0A19D8A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2020Census.gov</a:t>
            </a:r>
          </a:p>
        </p:txBody>
      </p:sp>
    </p:spTree>
    <p:extLst>
      <p:ext uri="{BB962C8B-B14F-4D97-AF65-F5344CB8AC3E}">
        <p14:creationId xmlns:p14="http://schemas.microsoft.com/office/powerpoint/2010/main" val="2672533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ackson Public Schools">
      <a:dk1>
        <a:srgbClr val="273A7F"/>
      </a:dk1>
      <a:lt1>
        <a:srgbClr val="FFFFFF"/>
      </a:lt1>
      <a:dk2>
        <a:srgbClr val="273A7F"/>
      </a:dk2>
      <a:lt2>
        <a:srgbClr val="E7E6E6"/>
      </a:lt2>
      <a:accent1>
        <a:srgbClr val="FFD01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262</Words>
  <Application>Microsoft Office PowerPoint</Application>
  <PresentationFormat>Widescreen</PresentationFormat>
  <Paragraphs>29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Calibri</vt:lpstr>
      <vt:lpstr>Gotham Book</vt:lpstr>
      <vt:lpstr>Courier New</vt:lpstr>
      <vt:lpstr>Gotham Regular</vt:lpstr>
      <vt:lpstr>Gotham Bold</vt:lpstr>
      <vt:lpstr>Gotham Medium Regular</vt:lpstr>
      <vt:lpstr>Arial</vt:lpstr>
      <vt:lpstr>Wingdings</vt:lpstr>
      <vt:lpstr>Office Theme</vt:lpstr>
      <vt:lpstr>JPS Counts:   2020 U.S. Census Participation</vt:lpstr>
      <vt:lpstr>Objectives</vt:lpstr>
      <vt:lpstr>What Is the U.S. Census?</vt:lpstr>
      <vt:lpstr>Our Current Partners</vt:lpstr>
      <vt:lpstr>Video Presentation</vt:lpstr>
      <vt:lpstr>U.S. Census: Statistics in Schools</vt:lpstr>
      <vt:lpstr>Upcoming Efforts</vt:lpstr>
      <vt:lpstr>For More Information: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JPS Counts: 2020 U.S. Census Participation</dc:title>
  <dc:creator>Chief of Staff</dc:creator>
  <cp:lastModifiedBy>Keeler, Georgette</cp:lastModifiedBy>
  <cp:revision>6</cp:revision>
  <dcterms:created xsi:type="dcterms:W3CDTF">2020-03-02T13:20:13Z</dcterms:created>
  <dcterms:modified xsi:type="dcterms:W3CDTF">2020-03-05T15:44:55Z</dcterms:modified>
</cp:coreProperties>
</file>